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5.xml" ContentType="application/vnd.openxmlformats-officedocument.presentationml.slide+xml"/>
  <Override PartName="/ppt/slides/slide7.xml" ContentType="application/vnd.openxmlformats-officedocument.presentationml.slide+xml"/>
  <Override PartName="/ppt/slides/slide33.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34.xml" ContentType="application/vnd.openxmlformats-officedocument.presentationml.slide+xml"/>
  <Override PartName="/ppt/slides/slide25.xml" ContentType="application/vnd.openxmlformats-officedocument.presentationml.slide+xml"/>
  <Override PartName="/ppt/slides/slide17.xml" ContentType="application/vnd.openxmlformats-officedocument.presentationml.slide+xml"/>
  <Override PartName="/ppt/slides/slide30.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2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6.xml" ContentType="application/vnd.openxmlformats-officedocument.presentationml.slide+xml"/>
  <Override PartName="/ppt/notesSlides/notesSlide35.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8.xml" ContentType="application/vnd.openxmlformats-officedocument.presentationml.notesSlide+xml"/>
  <Override PartName="/ppt/notesSlides/notesSlide23.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0.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slideMasters/slideMaster1.xml" ContentType="application/vnd.openxmlformats-officedocument.presentationml.slideMaster+xml"/>
  <Override PartName="/ppt/notesSlides/notesSlide31.xml" ContentType="application/vnd.openxmlformats-officedocument.presentationml.notesSlide+xml"/>
  <Override PartName="/ppt/notesSlides/notesSlide36.xml" ContentType="application/vnd.openxmlformats-officedocument.presentationml.notesSlide+xml"/>
  <Override PartName="/ppt/notesSlides/notesSlide29.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Slides/notesSlide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7.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3.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39"/>
  </p:notesMasterIdLst>
  <p:sldIdLst>
    <p:sldId id="262" r:id="rId2"/>
    <p:sldId id="314" r:id="rId3"/>
    <p:sldId id="264" r:id="rId4"/>
    <p:sldId id="317" r:id="rId5"/>
    <p:sldId id="260" r:id="rId6"/>
    <p:sldId id="313" r:id="rId7"/>
    <p:sldId id="285" r:id="rId8"/>
    <p:sldId id="308" r:id="rId9"/>
    <p:sldId id="270" r:id="rId10"/>
    <p:sldId id="259" r:id="rId11"/>
    <p:sldId id="278" r:id="rId12"/>
    <p:sldId id="310" r:id="rId13"/>
    <p:sldId id="311" r:id="rId14"/>
    <p:sldId id="291" r:id="rId15"/>
    <p:sldId id="290" r:id="rId16"/>
    <p:sldId id="292" r:id="rId17"/>
    <p:sldId id="316" r:id="rId18"/>
    <p:sldId id="279" r:id="rId19"/>
    <p:sldId id="312" r:id="rId20"/>
    <p:sldId id="288" r:id="rId21"/>
    <p:sldId id="261" r:id="rId22"/>
    <p:sldId id="299" r:id="rId23"/>
    <p:sldId id="297" r:id="rId24"/>
    <p:sldId id="256" r:id="rId25"/>
    <p:sldId id="306" r:id="rId26"/>
    <p:sldId id="315" r:id="rId27"/>
    <p:sldId id="273" r:id="rId28"/>
    <p:sldId id="318" r:id="rId29"/>
    <p:sldId id="274" r:id="rId30"/>
    <p:sldId id="320" r:id="rId31"/>
    <p:sldId id="321" r:id="rId32"/>
    <p:sldId id="322" r:id="rId33"/>
    <p:sldId id="305" r:id="rId34"/>
    <p:sldId id="303" r:id="rId35"/>
    <p:sldId id="302" r:id="rId36"/>
    <p:sldId id="275" r:id="rId37"/>
    <p:sldId id="307" r:id="rId3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09" autoAdjust="0"/>
    <p:restoredTop sz="74201" autoAdjust="0"/>
  </p:normalViewPr>
  <p:slideViewPr>
    <p:cSldViewPr>
      <p:cViewPr varScale="1">
        <p:scale>
          <a:sx n="98" d="100"/>
          <a:sy n="98" d="100"/>
        </p:scale>
        <p:origin x="1170" y="90"/>
      </p:cViewPr>
      <p:guideLst>
        <p:guide orient="horz" pos="2160"/>
        <p:guide pos="2880"/>
      </p:guideLst>
    </p:cSldViewPr>
  </p:slideViewPr>
  <p:notesTextViewPr>
    <p:cViewPr>
      <p:scale>
        <a:sx n="1" d="1"/>
        <a:sy n="1" d="1"/>
      </p:scale>
      <p:origin x="0" y="0"/>
    </p:cViewPr>
  </p:notesTextViewPr>
  <p:sorterViewPr>
    <p:cViewPr>
      <p:scale>
        <a:sx n="100" d="100"/>
        <a:sy n="100" d="100"/>
      </p:scale>
      <p:origin x="0" y="6624"/>
    </p:cViewPr>
  </p:sorterViewPr>
  <p:notesViewPr>
    <p:cSldViewPr>
      <p:cViewPr varScale="1">
        <p:scale>
          <a:sx n="84" d="100"/>
          <a:sy n="84" d="100"/>
        </p:scale>
        <p:origin x="-3120"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13AED93-AEA5-413D-ABCA-3AFA8370A86F}" type="datetimeFigureOut">
              <a:rPr lang="en-US" smtClean="0"/>
              <a:t>9/29/2015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E4F5A0C-DB38-4901-A71C-DA166EFF94A1}" type="slidenum">
              <a:rPr lang="en-US" smtClean="0"/>
              <a:t>‹#›</a:t>
            </a:fld>
            <a:endParaRPr lang="en-US" dirty="0"/>
          </a:p>
        </p:txBody>
      </p:sp>
    </p:spTree>
    <p:extLst>
      <p:ext uri="{BB962C8B-B14F-4D97-AF65-F5344CB8AC3E}">
        <p14:creationId xmlns:p14="http://schemas.microsoft.com/office/powerpoint/2010/main" val="924236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C383DC-89EA-4FCA-8FA4-94E791B924C3}" type="slidenum">
              <a:rPr lang="en-US"/>
              <a:pPr/>
              <a:t>1</a:t>
            </a:fld>
            <a:endParaRPr lang="en-US" dirty="0"/>
          </a:p>
        </p:txBody>
      </p:sp>
      <p:sp>
        <p:nvSpPr>
          <p:cNvPr id="112642" name="Rectangle 2"/>
          <p:cNvSpPr>
            <a:spLocks noGrp="1" noRot="1" noChangeAspect="1" noChangeArrowheads="1" noTextEdit="1"/>
          </p:cNvSpPr>
          <p:nvPr>
            <p:ph type="sldImg"/>
          </p:nvPr>
        </p:nvSpPr>
        <p:spPr>
          <a:xfrm>
            <a:off x="1181100" y="696913"/>
            <a:ext cx="4648200" cy="3486150"/>
          </a:xfrm>
          <a:ln/>
        </p:spPr>
      </p:sp>
      <p:sp>
        <p:nvSpPr>
          <p:cNvPr id="112643" name="Rectangle 3"/>
          <p:cNvSpPr>
            <a:spLocks noGrp="1" noChangeArrowheads="1"/>
          </p:cNvSpPr>
          <p:nvPr>
            <p:ph type="body" idx="1"/>
          </p:nvPr>
        </p:nvSpPr>
        <p:spPr/>
        <p:txBody>
          <a:bodyPr/>
          <a:lstStyle/>
          <a:p>
            <a:r>
              <a:rPr lang="en-US" sz="1200" kern="1200" dirty="0" smtClean="0">
                <a:solidFill>
                  <a:schemeClr val="tx1"/>
                </a:solidFill>
                <a:latin typeface="Times New Roman" pitchFamily="18" charset="0"/>
                <a:ea typeface="+mn-ea"/>
                <a:cs typeface="+mn-cs"/>
              </a:rPr>
              <a:t>The title of this presentation is </a:t>
            </a:r>
            <a:r>
              <a:rPr lang="en-US" sz="1200" b="1" kern="1200" dirty="0" smtClean="0">
                <a:solidFill>
                  <a:schemeClr val="tx1"/>
                </a:solidFill>
                <a:latin typeface="Times New Roman" pitchFamily="18" charset="0"/>
                <a:ea typeface="+mn-ea"/>
                <a:cs typeface="+mn-cs"/>
              </a:rPr>
              <a:t>Real World LED Lighting Tests – A Program Overview</a:t>
            </a:r>
            <a:r>
              <a:rPr lang="en-US" sz="1200" kern="1200" dirty="0" smtClean="0">
                <a:solidFill>
                  <a:schemeClr val="tx1"/>
                </a:solidFill>
                <a:latin typeface="Times New Roman" pitchFamily="18" charset="0"/>
                <a:ea typeface="+mn-ea"/>
                <a:cs typeface="+mn-cs"/>
              </a:rPr>
              <a:t>. Part of the presentation concerns solar powered LED Retro-Reflector Pavement Markers installed on the centerlines and taxiway pavement edge. The other part is an update of the low profile L-861 runway edge, solar powered taxiway edge and elevated L-861E LED fixtures powered by 2 amp DC series circuits using Pulse Width Technology (PWM). </a:t>
            </a:r>
          </a:p>
          <a:p>
            <a:pPr>
              <a:buNone/>
            </a:pPr>
            <a:endParaRPr lang="en-US" sz="1200" kern="1200" dirty="0" smtClean="0">
              <a:solidFill>
                <a:schemeClr val="tx1"/>
              </a:solidFill>
              <a:latin typeface="Times New Roman" pitchFamily="18" charset="0"/>
              <a:ea typeface="+mn-ea"/>
              <a:cs typeface="+mn-cs"/>
            </a:endParaRPr>
          </a:p>
          <a:p>
            <a:r>
              <a:rPr lang="en-US" sz="1200" kern="1200" dirty="0" smtClean="0">
                <a:solidFill>
                  <a:schemeClr val="tx1"/>
                </a:solidFill>
                <a:latin typeface="Times New Roman" pitchFamily="18" charset="0"/>
                <a:ea typeface="+mn-ea"/>
                <a:cs typeface="+mn-cs"/>
              </a:rPr>
              <a:t>Our presentation is to relay our findings to date, an “overview”, to all interested users and the industry manufacturers, the issues or impact of LED using 6.6 and PWM technology on both hard-wired series circuits and our report of solar powered self contained </a:t>
            </a:r>
            <a:r>
              <a:rPr lang="en-US" sz="1200" b="1" u="sng" kern="1200" dirty="0" smtClean="0">
                <a:solidFill>
                  <a:schemeClr val="tx1"/>
                </a:solidFill>
                <a:latin typeface="Times New Roman" pitchFamily="18" charset="0"/>
                <a:ea typeface="+mn-ea"/>
                <a:cs typeface="+mn-cs"/>
              </a:rPr>
              <a:t>disposable</a:t>
            </a:r>
            <a:r>
              <a:rPr lang="en-US" sz="1200" kern="1200" dirty="0" smtClean="0">
                <a:solidFill>
                  <a:schemeClr val="tx1"/>
                </a:solidFill>
                <a:latin typeface="Times New Roman" pitchFamily="18" charset="0"/>
                <a:ea typeface="+mn-ea"/>
                <a:cs typeface="+mn-cs"/>
              </a:rPr>
              <a:t> pavement markers.</a:t>
            </a:r>
          </a:p>
          <a:p>
            <a:pPr>
              <a:buNone/>
            </a:pPr>
            <a:endParaRPr lang="en-US" dirty="0" smtClean="0"/>
          </a:p>
          <a:p>
            <a:pPr>
              <a:buNone/>
            </a:pPr>
            <a:r>
              <a:rPr lang="en-US" baseline="0" dirty="0" smtClean="0"/>
              <a:t>Some of you might have read or heard about the False River Regional Airport in New Roads, Louisiana.  We will try to connect the dots of “WHAT” has been demonstrated to date, “What” has been accomplished, “What” issues have been encountered and “WHAT” actions and further testing is on the Horizon.  Finally, Why Louisiana has made the investment to ensure a robust architecture, of airfield lighting systems is so important.  Finally, we want everyone to “Do it correctly, wisely and understand the issues” when addressing the implementation of LED Technology.</a:t>
            </a:r>
          </a:p>
          <a:p>
            <a:pPr>
              <a:buNone/>
            </a:pPr>
            <a:endParaRPr lang="en-US" baseline="0" dirty="0" smtClean="0"/>
          </a:p>
          <a:p>
            <a:endParaRPr lang="en-US" dirty="0"/>
          </a:p>
        </p:txBody>
      </p:sp>
    </p:spTree>
    <p:extLst>
      <p:ext uri="{BB962C8B-B14F-4D97-AF65-F5344CB8AC3E}">
        <p14:creationId xmlns:p14="http://schemas.microsoft.com/office/powerpoint/2010/main" val="4047342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Example</a:t>
            </a:r>
            <a:r>
              <a:rPr lang="en-US" baseline="0" dirty="0" smtClean="0"/>
              <a:t> of using “Yellow” coded 5KV rated cable to warn airport maintenance personnel that they are working on an Advanced Power Supply (APS) circuit using Pulse Width Modulation (PWM) Technology.   Shown also is an APS Shorting Device downstream of the isolation transformer secondary for use on elevated fixtures only.   </a:t>
            </a:r>
            <a:endParaRPr lang="en-US" dirty="0"/>
          </a:p>
        </p:txBody>
      </p:sp>
      <p:sp>
        <p:nvSpPr>
          <p:cNvPr id="4" name="Slide Number Placeholder 3"/>
          <p:cNvSpPr>
            <a:spLocks noGrp="1"/>
          </p:cNvSpPr>
          <p:nvPr>
            <p:ph type="sldNum" sz="quarter" idx="10"/>
          </p:nvPr>
        </p:nvSpPr>
        <p:spPr/>
        <p:txBody>
          <a:bodyPr/>
          <a:lstStyle/>
          <a:p>
            <a:fld id="{DE4F5A0C-DB38-4901-A71C-DA166EFF94A1}" type="slidenum">
              <a:rPr lang="en-US" smtClean="0"/>
              <a:t>10</a:t>
            </a:fld>
            <a:endParaRPr lang="en-US" dirty="0"/>
          </a:p>
        </p:txBody>
      </p:sp>
    </p:spTree>
    <p:extLst>
      <p:ext uri="{BB962C8B-B14F-4D97-AF65-F5344CB8AC3E}">
        <p14:creationId xmlns:p14="http://schemas.microsoft.com/office/powerpoint/2010/main" val="4059429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1" dirty="0" smtClean="0"/>
              <a:t>The</a:t>
            </a:r>
            <a:r>
              <a:rPr lang="en-US" b="1" baseline="0" dirty="0" smtClean="0"/>
              <a:t> </a:t>
            </a:r>
            <a:r>
              <a:rPr lang="en-US" b="1" dirty="0" smtClean="0"/>
              <a:t>APS is controlled at 0% Dusk to Dawn by Photocell and Pilot Controlled Lighting (PCL) for 30% &amp; 100% for a 15 minute duration.  </a:t>
            </a:r>
            <a:r>
              <a:rPr lang="en-US" dirty="0" smtClean="0"/>
              <a:t>The computer screen graphically showed the Taxiway Inverter Load – 1</a:t>
            </a:r>
            <a:r>
              <a:rPr lang="en-US" baseline="0" dirty="0" smtClean="0"/>
              <a:t> Amp @ 240VAC – Batteries 51.2 VDC </a:t>
            </a:r>
            <a:r>
              <a:rPr lang="en-US" dirty="0" smtClean="0"/>
              <a:t>@ 9:40 PM  on 2-12-2011.</a:t>
            </a:r>
          </a:p>
          <a:p>
            <a:r>
              <a:rPr lang="en-US" dirty="0" smtClean="0"/>
              <a:t>+++++++++++++++++++++++++++++++++++++++++++++++++++++++++++++++++++++++++++++++++++++++++++++++++++++++++++++++++++</a:t>
            </a:r>
          </a:p>
          <a:p>
            <a:pPr>
              <a:buNone/>
            </a:pPr>
            <a:r>
              <a:rPr lang="en-US" b="1" baseline="0" dirty="0" smtClean="0">
                <a:solidFill>
                  <a:srgbClr val="FF0000"/>
                </a:solidFill>
              </a:rPr>
              <a:t>The Advantage of the APS  - </a:t>
            </a:r>
            <a:r>
              <a:rPr lang="en-US" b="0" baseline="0" dirty="0" smtClean="0">
                <a:solidFill>
                  <a:srgbClr val="FF0000"/>
                </a:solidFill>
              </a:rPr>
              <a:t>If you move the fixture electronics to the airport lighting vault and replace the 6.6A CCR with a 2.0A Advanced Power Supply (APS) to</a:t>
            </a:r>
            <a:r>
              <a:rPr lang="en-US" baseline="0" dirty="0" smtClean="0"/>
              <a:t> provide an alternating PWM.  When the PWM current signal arrives at the fixture, the current is stepped down further by the internal fixture transformer to the desire amount for the LED. The fixture transformer output then goes to a bridge rectifier that reverts the negative side of the alternating PWM to the positive. </a:t>
            </a:r>
          </a:p>
          <a:p>
            <a:pPr>
              <a:buNone/>
            </a:pPr>
            <a:r>
              <a:rPr lang="en-US" baseline="0" dirty="0" smtClean="0"/>
              <a:t>+++++++++++++++++++++++++++++++++++++++++++++++++++++++++++++++++++++++++++++++++++++++++++++++++++++++++++++++++++++</a:t>
            </a:r>
          </a:p>
          <a:p>
            <a:pPr>
              <a:buNone/>
            </a:pPr>
            <a:r>
              <a:rPr lang="en-US" baseline="0" dirty="0" smtClean="0"/>
              <a:t>Presently, in 6.6A circuits to enable LED, electronics are used to convert the step-down AC into the proper type of DC current (PWM) that the LED Requires within the fixture. This method is successful and allows us to use existing infrastructure, i.e. field cables and CCRs, however we lose efficiency of the LED. </a:t>
            </a:r>
            <a:r>
              <a:rPr lang="en-US" b="1" baseline="0" dirty="0" smtClean="0"/>
              <a:t>In 6.6A circuits t</a:t>
            </a:r>
            <a:r>
              <a:rPr lang="en-US" b="1" baseline="0" dirty="0" smtClean="0">
                <a:solidFill>
                  <a:srgbClr val="FF0000"/>
                </a:solidFill>
              </a:rPr>
              <a:t>o drive a 1 VA LED we need 15VA or 21VA, definitely better than the 45 watt quartz lamp, but…….   </a:t>
            </a:r>
          </a:p>
          <a:p>
            <a:pPr>
              <a:buNone/>
            </a:pPr>
            <a:endParaRPr lang="en-US" b="1" baseline="0"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DE4F5A0C-DB38-4901-A71C-DA166EFF94A1}" type="slidenum">
              <a:rPr lang="en-US" smtClean="0"/>
              <a:t>11</a:t>
            </a:fld>
            <a:endParaRPr lang="en-US" dirty="0"/>
          </a:p>
        </p:txBody>
      </p:sp>
    </p:spTree>
    <p:extLst>
      <p:ext uri="{BB962C8B-B14F-4D97-AF65-F5344CB8AC3E}">
        <p14:creationId xmlns:p14="http://schemas.microsoft.com/office/powerpoint/2010/main" val="3721308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Load on the Taxiway System April 6, 2010 with L-852T Fixtures without isolation transformers. 10% Intensity, 231 volts DC.</a:t>
            </a:r>
            <a:endParaRPr lang="en-US" dirty="0"/>
          </a:p>
        </p:txBody>
      </p:sp>
      <p:sp>
        <p:nvSpPr>
          <p:cNvPr id="4" name="Slide Number Placeholder 3"/>
          <p:cNvSpPr>
            <a:spLocks noGrp="1"/>
          </p:cNvSpPr>
          <p:nvPr>
            <p:ph type="sldNum" sz="quarter" idx="10"/>
          </p:nvPr>
        </p:nvSpPr>
        <p:spPr/>
        <p:txBody>
          <a:bodyPr/>
          <a:lstStyle/>
          <a:p>
            <a:fld id="{DE4F5A0C-DB38-4901-A71C-DA166EFF94A1}" type="slidenum">
              <a:rPr lang="en-US" smtClean="0"/>
              <a:t>12</a:t>
            </a:fld>
            <a:endParaRPr lang="en-US" dirty="0"/>
          </a:p>
        </p:txBody>
      </p:sp>
    </p:spTree>
    <p:extLst>
      <p:ext uri="{BB962C8B-B14F-4D97-AF65-F5344CB8AC3E}">
        <p14:creationId xmlns:p14="http://schemas.microsoft.com/office/powerpoint/2010/main" val="1762344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Load on the Taxiway System April 6, 2010 with L-852T Fixtures without isolation transformers. </a:t>
            </a:r>
            <a:r>
              <a:rPr lang="en-US" smtClean="0"/>
              <a:t>100% Intensity, 371 volts DC.</a:t>
            </a:r>
            <a:endParaRPr lang="en-US" dirty="0"/>
          </a:p>
        </p:txBody>
      </p:sp>
      <p:sp>
        <p:nvSpPr>
          <p:cNvPr id="4" name="Slide Number Placeholder 3"/>
          <p:cNvSpPr>
            <a:spLocks noGrp="1"/>
          </p:cNvSpPr>
          <p:nvPr>
            <p:ph type="sldNum" sz="quarter" idx="10"/>
          </p:nvPr>
        </p:nvSpPr>
        <p:spPr/>
        <p:txBody>
          <a:bodyPr/>
          <a:lstStyle/>
          <a:p>
            <a:fld id="{DE4F5A0C-DB38-4901-A71C-DA166EFF94A1}" type="slidenum">
              <a:rPr lang="en-US" smtClean="0"/>
              <a:t>13</a:t>
            </a:fld>
            <a:endParaRPr lang="en-US" dirty="0"/>
          </a:p>
        </p:txBody>
      </p:sp>
    </p:spTree>
    <p:extLst>
      <p:ext uri="{BB962C8B-B14F-4D97-AF65-F5344CB8AC3E}">
        <p14:creationId xmlns:p14="http://schemas.microsoft.com/office/powerpoint/2010/main" val="346777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Sharp “NT-175UC1”</a:t>
            </a:r>
            <a:r>
              <a:rPr lang="en-US" baseline="0" dirty="0" smtClean="0"/>
              <a:t> Solar Module – Max Power 175 watts - 10 Modules – Each Solar Bank Circuit consists of 2 Modules in series – Mono-Crystalline Silicon Cell  - Maximum System Voltage 600 V</a:t>
            </a:r>
          </a:p>
          <a:p>
            <a:r>
              <a:rPr lang="en-US" baseline="0" dirty="0" smtClean="0"/>
              <a:t>Array Dimensions (10.5 </a:t>
            </a:r>
            <a:r>
              <a:rPr lang="en-US" baseline="0" dirty="0" err="1" smtClean="0"/>
              <a:t>ft</a:t>
            </a:r>
            <a:r>
              <a:rPr lang="en-US" baseline="0" dirty="0" smtClean="0"/>
              <a:t> x 13.3 </a:t>
            </a:r>
            <a:r>
              <a:rPr lang="en-US" baseline="0" dirty="0" err="1" smtClean="0"/>
              <a:t>ft</a:t>
            </a:r>
            <a:r>
              <a:rPr lang="en-US" baseline="0" dirty="0" smtClean="0"/>
              <a:t> or 140 </a:t>
            </a:r>
            <a:r>
              <a:rPr lang="en-US" baseline="0" dirty="0" err="1" smtClean="0"/>
              <a:t>sq.ft</a:t>
            </a:r>
            <a:r>
              <a:rPr lang="en-US" baseline="0" dirty="0" smtClean="0"/>
              <a:t>.  Top-Pole Wind Loading is 90 MPH with an Array Angle of 20 degrees facing South.</a:t>
            </a:r>
          </a:p>
          <a:p>
            <a:endParaRPr lang="en-US" baseline="0" dirty="0" smtClean="0"/>
          </a:p>
          <a:p>
            <a:pPr>
              <a:buNone/>
            </a:pPr>
            <a:r>
              <a:rPr lang="en-US" dirty="0" smtClean="0"/>
              <a:t>How did we sized</a:t>
            </a:r>
            <a:r>
              <a:rPr lang="en-US" baseline="0" dirty="0" smtClean="0"/>
              <a:t> the solar system. This is not just matter of putting a solar panel, batteries, charger and inverter. Some calculations needed to be done.</a:t>
            </a:r>
          </a:p>
          <a:p>
            <a:pPr>
              <a:buNone/>
            </a:pPr>
            <a:r>
              <a:rPr lang="en-US" baseline="0" dirty="0" smtClean="0"/>
              <a:t>The autonomy of the system was determined by the amount of power consumed. </a:t>
            </a:r>
            <a:endParaRPr lang="en-US" dirty="0" smtClean="0"/>
          </a:p>
          <a:p>
            <a:endParaRPr lang="en-US" dirty="0"/>
          </a:p>
        </p:txBody>
      </p:sp>
      <p:sp>
        <p:nvSpPr>
          <p:cNvPr id="4" name="Slide Number Placeholder 3"/>
          <p:cNvSpPr>
            <a:spLocks noGrp="1"/>
          </p:cNvSpPr>
          <p:nvPr>
            <p:ph type="sldNum" sz="quarter" idx="10"/>
          </p:nvPr>
        </p:nvSpPr>
        <p:spPr/>
        <p:txBody>
          <a:bodyPr/>
          <a:lstStyle/>
          <a:p>
            <a:fld id="{DE4F5A0C-DB38-4901-A71C-DA166EFF94A1}" type="slidenum">
              <a:rPr lang="en-US" smtClean="0"/>
              <a:t>14</a:t>
            </a:fld>
            <a:endParaRPr lang="en-US" dirty="0"/>
          </a:p>
        </p:txBody>
      </p:sp>
    </p:spTree>
    <p:extLst>
      <p:ext uri="{BB962C8B-B14F-4D97-AF65-F5344CB8AC3E}">
        <p14:creationId xmlns:p14="http://schemas.microsoft.com/office/powerpoint/2010/main" val="1772469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12 each Sealed Lead Acid Gel Battery – MK Battery Model 8G8D – rated 265 Amp Hour and capable of 1150 CCA @ 0 degrees</a:t>
            </a:r>
            <a:r>
              <a:rPr lang="en-US" baseline="0" dirty="0" smtClean="0"/>
              <a:t> F – The total system is rated 795 Amp Hour @ 48 Volts wired in series &amp; parallel. – The system is was initially designed to provide 3.5 days of Autonomy at 50% depth of discharge, the batteries are expected to have a five (5) year lifetime, but only time will tell.</a:t>
            </a:r>
          </a:p>
          <a:p>
            <a:endParaRPr lang="en-US" baseline="0" dirty="0" smtClean="0"/>
          </a:p>
          <a:p>
            <a:r>
              <a:rPr lang="en-US" dirty="0" smtClean="0"/>
              <a:t>“Cool Cell” uses potable water for passive cooling – The water tank is a heat sink which absorbs heat from the sun and from battery charging. At night, when ambient temperature drops, warm water within the tank rises by convection to the plenum lid and radiates heat to the cold night sky. Cool water falls to the tank below. This thermo-siphoning continues throughout the night. In the morning as the lid warms, circulation stops, leaving chilled water in the tank to absorb another day of heat. </a:t>
            </a:r>
          </a:p>
          <a:p>
            <a:endParaRPr lang="en-US" dirty="0"/>
          </a:p>
        </p:txBody>
      </p:sp>
      <p:sp>
        <p:nvSpPr>
          <p:cNvPr id="4" name="Slide Number Placeholder 3"/>
          <p:cNvSpPr>
            <a:spLocks noGrp="1"/>
          </p:cNvSpPr>
          <p:nvPr>
            <p:ph type="sldNum" sz="quarter" idx="10"/>
          </p:nvPr>
        </p:nvSpPr>
        <p:spPr/>
        <p:txBody>
          <a:bodyPr/>
          <a:lstStyle/>
          <a:p>
            <a:fld id="{DE4F5A0C-DB38-4901-A71C-DA166EFF94A1}" type="slidenum">
              <a:rPr lang="en-US" smtClean="0"/>
              <a:t>15</a:t>
            </a:fld>
            <a:endParaRPr lang="en-US" dirty="0"/>
          </a:p>
        </p:txBody>
      </p:sp>
    </p:spTree>
    <p:extLst>
      <p:ext uri="{BB962C8B-B14F-4D97-AF65-F5344CB8AC3E}">
        <p14:creationId xmlns:p14="http://schemas.microsoft.com/office/powerpoint/2010/main" val="580187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Outback FX 3048 sealed inverter - output 120 VAC – 1 phase – Inverter output (240 VAC thru Transformer) directly wired to automatic transfer switch allows switching between solar or</a:t>
            </a:r>
            <a:r>
              <a:rPr lang="en-US" baseline="0" dirty="0" smtClean="0"/>
              <a:t> utility power.  Airport Lighting Vault Utility power has 60 kW Diesel Generator with automatic transfer switch.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Inverter converts the 48 V DC into a 120</a:t>
            </a:r>
            <a:r>
              <a:rPr lang="en-US" baseline="0" dirty="0" smtClean="0"/>
              <a:t> VAC and then it goes to an autotransformer that steps 120 VAC up to 240 VAC.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pPr>
              <a:buNone/>
            </a:pPr>
            <a:r>
              <a:rPr lang="en-US" baseline="0" dirty="0" smtClean="0"/>
              <a:t>The Charge controller digital display is loaded with information such as:</a:t>
            </a:r>
          </a:p>
          <a:p>
            <a:r>
              <a:rPr lang="en-US" b="1" dirty="0" smtClean="0"/>
              <a:t>"Input"</a:t>
            </a:r>
            <a:r>
              <a:rPr lang="en-US" dirty="0" smtClean="0"/>
              <a:t> = Charger means from solar array.   </a:t>
            </a:r>
            <a:r>
              <a:rPr lang="en-US" b="1" dirty="0" smtClean="0"/>
              <a:t>"Output" </a:t>
            </a:r>
            <a:r>
              <a:rPr lang="en-US" dirty="0" smtClean="0"/>
              <a:t>= Charger means to batteries.   </a:t>
            </a:r>
            <a:r>
              <a:rPr lang="en-US" b="1" dirty="0" smtClean="0"/>
              <a:t>"Runtime"</a:t>
            </a:r>
            <a:r>
              <a:rPr lang="en-US" dirty="0" smtClean="0"/>
              <a:t> on all of them is the amount of time it was active.</a:t>
            </a:r>
          </a:p>
          <a:p>
            <a:r>
              <a:rPr lang="en-US" b="1" dirty="0" smtClean="0"/>
              <a:t>"Bulk"</a:t>
            </a:r>
            <a:r>
              <a:rPr lang="en-US" dirty="0" smtClean="0"/>
              <a:t> is the charging stage when batteries are typically less than 90% full.  It is "constant current / rising voltage", basically shoving as much power as possible into the batteries.</a:t>
            </a:r>
          </a:p>
          <a:p>
            <a:r>
              <a:rPr lang="en-US" b="1" dirty="0" smtClean="0"/>
              <a:t>"Absorb"</a:t>
            </a:r>
            <a:r>
              <a:rPr lang="en-US" dirty="0" smtClean="0"/>
              <a:t> is the charging stage when batteries are between 90 and 100% full.  It is "constant voltage / declining current" stage that finishes charging the batteries.</a:t>
            </a:r>
          </a:p>
          <a:p>
            <a:r>
              <a:rPr lang="en-US" b="1" dirty="0" smtClean="0"/>
              <a:t>"Float"</a:t>
            </a:r>
            <a:r>
              <a:rPr lang="en-US" dirty="0" smtClean="0"/>
              <a:t> is the charging stage when batteries are 100% full and being trickled charged.  It is a "constant (but lower) voltage / constant current" stage that maintains the batteries at 100% state of charge.</a:t>
            </a:r>
          </a:p>
          <a:p>
            <a:endParaRPr lang="en-US" dirty="0" smtClean="0"/>
          </a:p>
          <a:p>
            <a:pPr>
              <a:buNone/>
            </a:pPr>
            <a:r>
              <a:rPr lang="en-US" dirty="0" smtClean="0"/>
              <a:t>With data we get insight, but the best way is long term testing which is the LADOTD Aviation “Real World” LED Test Program is all about.</a:t>
            </a:r>
          </a:p>
          <a:p>
            <a:pPr>
              <a:buNone/>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E4F5A0C-DB38-4901-A71C-DA166EFF94A1}" type="slidenum">
              <a:rPr lang="en-US" smtClean="0"/>
              <a:t>16</a:t>
            </a:fld>
            <a:endParaRPr lang="en-US" dirty="0"/>
          </a:p>
        </p:txBody>
      </p:sp>
    </p:spTree>
    <p:extLst>
      <p:ext uri="{BB962C8B-B14F-4D97-AF65-F5344CB8AC3E}">
        <p14:creationId xmlns:p14="http://schemas.microsoft.com/office/powerpoint/2010/main" val="738912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L-852 LED Fixture (PWM) replacing 160 each L-861T elevated “Pop Top” 45 Watt Quartz Lamp and L-830-1 30/34 watt 6.6/6.6 isolation transformer - L-867B Taxiway Lighting can &amp; conduit system installed in 1997.  Meg reading allowed usage of existing 5 KV cable with new L-823 connectors and Heat Shrink Tubing</a:t>
            </a:r>
            <a:r>
              <a:rPr lang="en-US" baseline="0" dirty="0" smtClean="0"/>
              <a:t> – Partial Sealant on Tube Ends.  In 2012 one L-823 connector failed.  See “Failed L-823 Connector” Slide.</a:t>
            </a:r>
          </a:p>
          <a:p>
            <a:r>
              <a:rPr lang="en-US" baseline="0" dirty="0" smtClean="0"/>
              <a:t>+++++++++++++++++++++++++++++++++++++++++++++++++++++++++++++++++++++++++++++++++++++++++++++++++++++++++++++++++++++</a:t>
            </a:r>
          </a:p>
          <a:p>
            <a:pPr lvl="1"/>
            <a:r>
              <a:rPr lang="en-US" sz="2000" b="1" u="sng" baseline="0" dirty="0" smtClean="0">
                <a:latin typeface="Arial" pitchFamily="34" charset="0"/>
                <a:cs typeface="Arial" pitchFamily="34" charset="0"/>
              </a:rPr>
              <a:t>Previous taxiway quartz fixtures</a:t>
            </a:r>
            <a:r>
              <a:rPr lang="en-US" sz="2000" baseline="0" dirty="0" smtClean="0">
                <a:latin typeface="Arial" pitchFamily="34" charset="0"/>
                <a:cs typeface="Arial" pitchFamily="34" charset="0"/>
              </a:rPr>
              <a:t>, 160 @ 45 watts with wiring approximate load of </a:t>
            </a:r>
            <a:r>
              <a:rPr lang="en-US" sz="2000" b="1" u="sng" baseline="0" dirty="0" smtClean="0">
                <a:latin typeface="Arial" pitchFamily="34" charset="0"/>
                <a:cs typeface="Arial" pitchFamily="34" charset="0"/>
              </a:rPr>
              <a:t>9,157 watts provided by a 6.6A - 15KW CCR</a:t>
            </a:r>
            <a:r>
              <a:rPr lang="en-US" sz="2000" baseline="0" dirty="0" smtClean="0">
                <a:latin typeface="Arial" pitchFamily="34" charset="0"/>
                <a:cs typeface="Arial" pitchFamily="34" charset="0"/>
              </a:rPr>
              <a:t>. </a:t>
            </a:r>
          </a:p>
          <a:p>
            <a:pPr lvl="1"/>
            <a:r>
              <a:rPr lang="en-US" sz="2000" baseline="0" dirty="0" smtClean="0">
                <a:latin typeface="Arial" pitchFamily="34" charset="0"/>
                <a:cs typeface="Arial" pitchFamily="34" charset="0"/>
              </a:rPr>
              <a:t>+++++++++++++++++++++++++++++++++++++++++++++++++++++++++++++++++++++++++++++++++++++++++++++++++++++++++++++++</a:t>
            </a:r>
          </a:p>
          <a:p>
            <a:pPr lvl="1"/>
            <a:r>
              <a:rPr lang="en-US" sz="2000" b="1" baseline="0" dirty="0" smtClean="0">
                <a:latin typeface="Arial" pitchFamily="34" charset="0"/>
                <a:cs typeface="Arial" pitchFamily="34" charset="0"/>
              </a:rPr>
              <a:t>Initial TWY L-852T LED fixtures</a:t>
            </a:r>
            <a:r>
              <a:rPr lang="en-US" sz="2000" baseline="0" dirty="0" smtClean="0">
                <a:latin typeface="Arial" pitchFamily="34" charset="0"/>
                <a:cs typeface="Arial" pitchFamily="34" charset="0"/>
              </a:rPr>
              <a:t>, 160 @ 4.14 watts with wiring approximate load of 686 watts provide by a 1 KW Advanced Power Supply (APS) powered by a 48VDC inverter.  Cable loss is 48 watts.</a:t>
            </a:r>
          </a:p>
          <a:p>
            <a:pPr lvl="1"/>
            <a:r>
              <a:rPr lang="en-US" sz="2000" baseline="0" dirty="0" smtClean="0">
                <a:latin typeface="Arial" pitchFamily="34" charset="0"/>
                <a:cs typeface="Arial" pitchFamily="34" charset="0"/>
              </a:rPr>
              <a:t>++++++++++++++++++++++++++++++++++++++++++++++++++++++++++++++++++++++++++++++++++++++++++++++++++++++++++++++++</a:t>
            </a:r>
          </a:p>
          <a:p>
            <a:pPr lvl="1"/>
            <a:r>
              <a:rPr lang="en-US" sz="2000" baseline="0" dirty="0" smtClean="0">
                <a:latin typeface="Arial" pitchFamily="34" charset="0"/>
                <a:cs typeface="Arial" pitchFamily="34" charset="0"/>
              </a:rPr>
              <a:t>The inverter output is 120 VAC with an auto-transformer for 240VAC.  The initial present Input current is at </a:t>
            </a:r>
            <a:r>
              <a:rPr lang="en-US" sz="2000" b="1" u="sng" baseline="0" dirty="0" smtClean="0">
                <a:latin typeface="Arial" pitchFamily="34" charset="0"/>
                <a:cs typeface="Arial" pitchFamily="34" charset="0"/>
              </a:rPr>
              <a:t>10% is approximately .49A - 126 VA</a:t>
            </a:r>
            <a:r>
              <a:rPr lang="en-US" sz="2000" baseline="0" dirty="0" smtClean="0">
                <a:latin typeface="Arial" pitchFamily="34" charset="0"/>
                <a:cs typeface="Arial" pitchFamily="34" charset="0"/>
              </a:rPr>
              <a:t>, </a:t>
            </a:r>
            <a:r>
              <a:rPr lang="en-US" sz="2000" b="1" u="sng" baseline="0" dirty="0" smtClean="0">
                <a:latin typeface="Arial" pitchFamily="34" charset="0"/>
                <a:cs typeface="Arial" pitchFamily="34" charset="0"/>
              </a:rPr>
              <a:t>30% is .96A – 247 VA</a:t>
            </a:r>
            <a:r>
              <a:rPr lang="en-US" sz="2000" baseline="0" dirty="0" smtClean="0">
                <a:latin typeface="Arial" pitchFamily="34" charset="0"/>
                <a:cs typeface="Arial" pitchFamily="34" charset="0"/>
              </a:rPr>
              <a:t>, and </a:t>
            </a:r>
            <a:r>
              <a:rPr lang="en-US" sz="2000" b="1" u="sng" baseline="0" dirty="0" smtClean="0">
                <a:latin typeface="Arial" pitchFamily="34" charset="0"/>
                <a:cs typeface="Arial" pitchFamily="34" charset="0"/>
              </a:rPr>
              <a:t>100% 2.78A – 717 VA</a:t>
            </a:r>
            <a:r>
              <a:rPr lang="en-US" sz="2000" baseline="0" dirty="0" smtClean="0">
                <a:latin typeface="Arial" pitchFamily="34" charset="0"/>
                <a:cs typeface="Arial" pitchFamily="34" charset="0"/>
              </a:rPr>
              <a:t>.</a:t>
            </a:r>
          </a:p>
          <a:p>
            <a:r>
              <a:rPr lang="en-US" baseline="0" dirty="0" smtClean="0"/>
              <a:t> </a:t>
            </a:r>
          </a:p>
          <a:p>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DE4F5A0C-DB38-4901-A71C-DA166EFF94A1}" type="slidenum">
              <a:rPr lang="en-US" smtClean="0"/>
              <a:t>17</a:t>
            </a:fld>
            <a:endParaRPr lang="en-US" dirty="0"/>
          </a:p>
        </p:txBody>
      </p:sp>
    </p:spTree>
    <p:extLst>
      <p:ext uri="{BB962C8B-B14F-4D97-AF65-F5344CB8AC3E}">
        <p14:creationId xmlns:p14="http://schemas.microsoft.com/office/powerpoint/2010/main" val="3421101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The lighting vault upgrade consisted of replacing a 15KW Taxiway Regulator with a 1KW rated APS,</a:t>
            </a:r>
            <a:r>
              <a:rPr lang="en-US" baseline="0" dirty="0" smtClean="0"/>
              <a:t> replacing two 7.5 REIL &amp; PAPI Regulators with 4KW Regulators, install a 4KW dedicated sign regulator, and replacing the existing 7.5 KW “Legacy” Regulator.  These four new regulators were stacked to allow spacing for the new APS equipment for the LED Test Program.  </a:t>
            </a:r>
            <a:r>
              <a:rPr lang="en-US" dirty="0" smtClean="0"/>
              <a:t>Each APS PWM Runway “IMEL” or “EMIL” Fixture have a 15.2 watt load with the 20/25 watt isolation transformer – Interleaved Circuits</a:t>
            </a:r>
            <a:endParaRPr lang="en-US" dirty="0"/>
          </a:p>
        </p:txBody>
      </p:sp>
      <p:sp>
        <p:nvSpPr>
          <p:cNvPr id="4" name="Slide Number Placeholder 3"/>
          <p:cNvSpPr>
            <a:spLocks noGrp="1"/>
          </p:cNvSpPr>
          <p:nvPr>
            <p:ph type="sldNum" sz="quarter" idx="10"/>
          </p:nvPr>
        </p:nvSpPr>
        <p:spPr/>
        <p:txBody>
          <a:bodyPr/>
          <a:lstStyle/>
          <a:p>
            <a:fld id="{DE4F5A0C-DB38-4901-A71C-DA166EFF94A1}" type="slidenum">
              <a:rPr lang="en-US" smtClean="0"/>
              <a:t>18</a:t>
            </a:fld>
            <a:endParaRPr lang="en-US" dirty="0"/>
          </a:p>
        </p:txBody>
      </p:sp>
    </p:spTree>
    <p:extLst>
      <p:ext uri="{BB962C8B-B14F-4D97-AF65-F5344CB8AC3E}">
        <p14:creationId xmlns:p14="http://schemas.microsoft.com/office/powerpoint/2010/main" val="3503198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initial test were with the L-852T due to the fixture already meeting FAA certification, it took just</a:t>
            </a:r>
            <a:r>
              <a:rPr lang="en-US" baseline="0" dirty="0" smtClean="0"/>
              <a:t> over a year for Fire Ants to perform their destructive magic on the fixture primary cable L-823 pigtails.  The L-852T fixture load is approximately 4.2 watts.</a:t>
            </a:r>
          </a:p>
          <a:p>
            <a:endParaRPr lang="en-US" baseline="0" dirty="0" smtClean="0"/>
          </a:p>
          <a:p>
            <a:r>
              <a:rPr lang="en-US" baseline="0" dirty="0" smtClean="0"/>
              <a:t>The new L-861T “IMIL” installed in July 2012 incorporated the narrower flange bolt slots, Teflon insulated wired fixture pigtail, and the re-installation of 20/25 watt L-830-17 isolation transformers.   The L-861T fixture load is approximately 6.0 watts.</a:t>
            </a:r>
            <a:endParaRPr lang="en-US" dirty="0"/>
          </a:p>
        </p:txBody>
      </p:sp>
      <p:sp>
        <p:nvSpPr>
          <p:cNvPr id="4" name="Slide Number Placeholder 3"/>
          <p:cNvSpPr>
            <a:spLocks noGrp="1"/>
          </p:cNvSpPr>
          <p:nvPr>
            <p:ph type="sldNum" sz="quarter" idx="10"/>
          </p:nvPr>
        </p:nvSpPr>
        <p:spPr/>
        <p:txBody>
          <a:bodyPr/>
          <a:lstStyle/>
          <a:p>
            <a:fld id="{DE4F5A0C-DB38-4901-A71C-DA166EFF94A1}" type="slidenum">
              <a:rPr lang="en-US" smtClean="0"/>
              <a:t>19</a:t>
            </a:fld>
            <a:endParaRPr lang="en-US" dirty="0"/>
          </a:p>
        </p:txBody>
      </p:sp>
    </p:spTree>
    <p:extLst>
      <p:ext uri="{BB962C8B-B14F-4D97-AF65-F5344CB8AC3E}">
        <p14:creationId xmlns:p14="http://schemas.microsoft.com/office/powerpoint/2010/main" val="1186551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2000" b="0" baseline="0" dirty="0" smtClean="0"/>
              <a:t>The testing of equipment and design standards are usually at False River Regional Airport due to its location, quality of airport maintenance, and professional management involvement in monitoring the project(s) and communicating with our office.</a:t>
            </a:r>
          </a:p>
          <a:p>
            <a:pPr lvl="1"/>
            <a:endParaRPr lang="en-US" sz="2000" baseline="0" dirty="0" smtClean="0">
              <a:latin typeface="Arial" pitchFamily="34" charset="0"/>
              <a:cs typeface="Arial" pitchFamily="34" charset="0"/>
            </a:endParaRPr>
          </a:p>
          <a:p>
            <a:pPr lvl="1"/>
            <a:r>
              <a:rPr lang="en-US" sz="2000" baseline="0" dirty="0" smtClean="0">
                <a:latin typeface="Arial" pitchFamily="34" charset="0"/>
                <a:cs typeface="Arial" pitchFamily="34" charset="0"/>
              </a:rPr>
              <a:t>Flying to the False River Regional (HZR) direct from the Baton Rouge Metropolitan Airport (BTR) is </a:t>
            </a:r>
            <a:r>
              <a:rPr lang="en-US" sz="2000" b="1" u="sng" baseline="0" dirty="0" smtClean="0">
                <a:latin typeface="Arial" pitchFamily="34" charset="0"/>
                <a:cs typeface="Arial" pitchFamily="34" charset="0"/>
              </a:rPr>
              <a:t>20 nautical miles (NM) on a North West Heading </a:t>
            </a:r>
            <a:r>
              <a:rPr lang="en-US" sz="2000" baseline="0" dirty="0" smtClean="0">
                <a:latin typeface="Arial" pitchFamily="34" charset="0"/>
                <a:cs typeface="Arial" pitchFamily="34" charset="0"/>
              </a:rPr>
              <a:t>.</a:t>
            </a:r>
          </a:p>
          <a:p>
            <a:pPr lvl="1"/>
            <a:endParaRPr lang="en-US" sz="2000" baseline="0" dirty="0" smtClean="0">
              <a:latin typeface="Arial" pitchFamily="34" charset="0"/>
              <a:cs typeface="Arial" pitchFamily="34" charset="0"/>
            </a:endParaRPr>
          </a:p>
          <a:p>
            <a:pPr lvl="1"/>
            <a:r>
              <a:rPr lang="en-US" sz="2000" baseline="0" dirty="0" smtClean="0">
                <a:latin typeface="Arial" pitchFamily="34" charset="0"/>
                <a:cs typeface="Arial" pitchFamily="34" charset="0"/>
              </a:rPr>
              <a:t>Driving from Baton Rouge Metropolitan Airport (BTR) direct to False River Regional takes 42 minutes, driving 35 miles via US61N from Baton Rouge.</a:t>
            </a:r>
          </a:p>
          <a:p>
            <a:pPr lvl="1"/>
            <a:endParaRPr lang="en-US" sz="2000" baseline="0" dirty="0" smtClean="0">
              <a:latin typeface="Arial" pitchFamily="34" charset="0"/>
              <a:cs typeface="Arial" pitchFamily="34" charset="0"/>
            </a:endParaRPr>
          </a:p>
          <a:p>
            <a:pPr lvl="1"/>
            <a:r>
              <a:rPr lang="en-US" sz="2000" baseline="0" dirty="0" smtClean="0">
                <a:latin typeface="Arial" pitchFamily="34" charset="0"/>
                <a:cs typeface="Arial" pitchFamily="34" charset="0"/>
              </a:rPr>
              <a:t>Driving from downtown BTR to False River takes </a:t>
            </a:r>
            <a:r>
              <a:rPr lang="en-US" sz="2000" b="1" u="sng" baseline="0" dirty="0" smtClean="0">
                <a:latin typeface="Arial" pitchFamily="34" charset="0"/>
                <a:cs typeface="Arial" pitchFamily="34" charset="0"/>
              </a:rPr>
              <a:t>46 minutes or 39 miles via Interstate 110, US-61N</a:t>
            </a:r>
            <a:r>
              <a:rPr lang="en-US" sz="2000" baseline="0" dirty="0" smtClean="0">
                <a:latin typeface="Arial" pitchFamily="34" charset="0"/>
                <a:cs typeface="Arial" pitchFamily="34" charset="0"/>
              </a:rPr>
              <a:t>  or </a:t>
            </a:r>
            <a:r>
              <a:rPr lang="en-US" sz="2000" b="1" u="sng" baseline="0" dirty="0" smtClean="0">
                <a:latin typeface="Arial" pitchFamily="34" charset="0"/>
                <a:cs typeface="Arial" pitchFamily="34" charset="0"/>
              </a:rPr>
              <a:t>47min, 36 miles via Interstate 10, LA415, US190 W &amp; LA-1N</a:t>
            </a:r>
            <a:r>
              <a:rPr lang="en-US" sz="2000" baseline="0" dirty="0" smtClean="0">
                <a:latin typeface="Arial" pitchFamily="34" charset="0"/>
                <a:cs typeface="Arial" pitchFamily="34" charset="0"/>
              </a:rPr>
              <a:t> .</a:t>
            </a:r>
          </a:p>
          <a:p>
            <a:pPr lvl="1"/>
            <a:endParaRPr lang="en-US" sz="2000" b="1" u="sng" baseline="0" dirty="0" smtClean="0">
              <a:latin typeface="Arial" pitchFamily="34" charset="0"/>
              <a:cs typeface="Arial" pitchFamily="34" charset="0"/>
            </a:endParaRPr>
          </a:p>
          <a:p>
            <a:pPr lvl="1"/>
            <a:endParaRPr lang="en-US" sz="2000" baseline="0" dirty="0" smtClean="0">
              <a:latin typeface="Arial" pitchFamily="34" charset="0"/>
              <a:cs typeface="Arial" pitchFamily="34" charset="0"/>
            </a:endParaRPr>
          </a:p>
          <a:p>
            <a:pPr lvl="1"/>
            <a:endParaRPr lang="en-US" sz="2000" baseline="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DE4F5A0C-DB38-4901-A71C-DA166EFF94A1}" type="slidenum">
              <a:rPr lang="en-US" smtClean="0"/>
              <a:t>2</a:t>
            </a:fld>
            <a:endParaRPr lang="en-US" dirty="0"/>
          </a:p>
        </p:txBody>
      </p:sp>
    </p:spTree>
    <p:extLst>
      <p:ext uri="{BB962C8B-B14F-4D97-AF65-F5344CB8AC3E}">
        <p14:creationId xmlns:p14="http://schemas.microsoft.com/office/powerpoint/2010/main" val="1675883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2009 we embarked to test the HZR lighting</a:t>
            </a:r>
            <a:r>
              <a:rPr lang="en-US" baseline="0" dirty="0" smtClean="0"/>
              <a:t> system </a:t>
            </a:r>
            <a:r>
              <a:rPr lang="en-US" dirty="0" smtClean="0"/>
              <a:t>to take advantage of new technology such as PWM.  Also - during this test period - we wanted the opportunity to lower the airport’s operational costs by lowering the electrical usage by just updating other equipment as well such as the HVAC.  Energy Reduction testing included various installation configurations </a:t>
            </a:r>
            <a:r>
              <a:rPr lang="en-US" baseline="0" dirty="0" smtClean="0"/>
              <a:t>and installation </a:t>
            </a:r>
            <a:r>
              <a:rPr lang="en-US" dirty="0" smtClean="0"/>
              <a:t>methods during long term testing phase helps us to gather construction cost information.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delicate balance to obtain the best reasonable CBR and MTBF depends directly on the method of installation which can definitely affect the MTTR for equipment or system. (example conduit or direct burial) </a:t>
            </a:r>
          </a:p>
          <a:p>
            <a:endParaRPr lang="en-US" dirty="0" smtClean="0"/>
          </a:p>
          <a:p>
            <a:r>
              <a:rPr lang="en-US" dirty="0" smtClean="0"/>
              <a:t>However, the manufacturer must be realistic with “The Customer” and </a:t>
            </a:r>
            <a:r>
              <a:rPr lang="en-US" b="1" u="sng" dirty="0" smtClean="0"/>
              <a:t>communicate</a:t>
            </a:r>
            <a:r>
              <a:rPr lang="en-US" dirty="0" smtClean="0"/>
              <a:t> the trade-off between the advantages and dis-advantages of his equipment relative to maintenance costs, installation</a:t>
            </a:r>
            <a:r>
              <a:rPr lang="en-US" baseline="0" dirty="0" smtClean="0"/>
              <a:t> and reliability.  </a:t>
            </a:r>
            <a:r>
              <a:rPr lang="en-US" dirty="0" smtClean="0"/>
              <a:t>  </a:t>
            </a:r>
            <a:endParaRPr lang="en-US" dirty="0"/>
          </a:p>
        </p:txBody>
      </p:sp>
      <p:sp>
        <p:nvSpPr>
          <p:cNvPr id="4" name="Slide Number Placeholder 3"/>
          <p:cNvSpPr>
            <a:spLocks noGrp="1"/>
          </p:cNvSpPr>
          <p:nvPr>
            <p:ph type="sldNum" sz="quarter" idx="10"/>
          </p:nvPr>
        </p:nvSpPr>
        <p:spPr/>
        <p:txBody>
          <a:bodyPr/>
          <a:lstStyle/>
          <a:p>
            <a:fld id="{DE4F5A0C-DB38-4901-A71C-DA166EFF94A1}" type="slidenum">
              <a:rPr lang="en-US" smtClean="0"/>
              <a:t>20</a:t>
            </a:fld>
            <a:endParaRPr lang="en-US" dirty="0"/>
          </a:p>
        </p:txBody>
      </p:sp>
    </p:spTree>
    <p:extLst>
      <p:ext uri="{BB962C8B-B14F-4D97-AF65-F5344CB8AC3E}">
        <p14:creationId xmlns:p14="http://schemas.microsoft.com/office/powerpoint/2010/main" val="3928363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Average prior to the Solar &amp; PWM LED Test Program the airport averaged consumption of approximately 6600 KWH (Kilo Watt Hours).  The Taxiway load was completely removed from the monthly load</a:t>
            </a:r>
            <a:r>
              <a:rPr lang="en-US" baseline="0" dirty="0" smtClean="0"/>
              <a:t> resulting in a connected load of more than 7200 watts during operational hours or approximately 1400 KWH in the utility billings.  The Runway LED lighting using PWM modification lowered the connected load approximately 3200 watts and the PAPI single channel conversion lowered the connected load approximately 1500 watts.  Since 2009 HZR effectively has lowered their airport lighting system “Real World” energy consumption 50%.</a:t>
            </a:r>
          </a:p>
          <a:p>
            <a:endParaRPr lang="en-US" baseline="0" dirty="0" smtClean="0"/>
          </a:p>
          <a:p>
            <a:r>
              <a:rPr lang="en-US" baseline="0" dirty="0" smtClean="0"/>
              <a:t>However, but at what indirect costs? The solar system battery replacement alone is anticipated in 2015.  Can we get one or two more years out of the batteries using the passive “Kool Cell”?</a:t>
            </a:r>
            <a:endParaRPr lang="en-US" dirty="0"/>
          </a:p>
        </p:txBody>
      </p:sp>
      <p:sp>
        <p:nvSpPr>
          <p:cNvPr id="4" name="Slide Number Placeholder 3"/>
          <p:cNvSpPr>
            <a:spLocks noGrp="1"/>
          </p:cNvSpPr>
          <p:nvPr>
            <p:ph type="sldNum" sz="quarter" idx="10"/>
          </p:nvPr>
        </p:nvSpPr>
        <p:spPr/>
        <p:txBody>
          <a:bodyPr/>
          <a:lstStyle/>
          <a:p>
            <a:fld id="{DE4F5A0C-DB38-4901-A71C-DA166EFF94A1}" type="slidenum">
              <a:rPr lang="en-US" smtClean="0"/>
              <a:t>21</a:t>
            </a:fld>
            <a:endParaRPr lang="en-US" dirty="0"/>
          </a:p>
        </p:txBody>
      </p:sp>
    </p:spTree>
    <p:extLst>
      <p:ext uri="{BB962C8B-B14F-4D97-AF65-F5344CB8AC3E}">
        <p14:creationId xmlns:p14="http://schemas.microsoft.com/office/powerpoint/2010/main" val="790083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aseline="0" dirty="0" smtClean="0"/>
              <a:t>We highlighted the importance of a “Robust” architecture requirement for “New Technology”, the FAA has established “EIRT” (Electrical Infrastructure Research Team), a team of experts </a:t>
            </a:r>
            <a:r>
              <a:rPr lang="en-US" sz="1200" kern="1200" dirty="0" smtClean="0">
                <a:solidFill>
                  <a:schemeClr val="tx1"/>
                </a:solidFill>
                <a:latin typeface="Times New Roman" pitchFamily="18" charset="0"/>
                <a:ea typeface="+mn-ea"/>
                <a:cs typeface="+mn-cs"/>
              </a:rPr>
              <a:t>evaluating alternate power supply architectures for LED-based airfield lighting circuits.  It</a:t>
            </a:r>
            <a:r>
              <a:rPr lang="en-US" sz="1200" kern="1200" baseline="0" dirty="0" smtClean="0">
                <a:solidFill>
                  <a:schemeClr val="tx1"/>
                </a:solidFill>
                <a:latin typeface="Times New Roman" pitchFamily="18" charset="0"/>
                <a:ea typeface="+mn-ea"/>
                <a:cs typeface="+mn-cs"/>
              </a:rPr>
              <a:t> is important to consider, in the selection process, the characteristics, low power consumption, necessary so that solar could be a power option.</a:t>
            </a:r>
          </a:p>
          <a:p>
            <a:pPr>
              <a:buNone/>
            </a:pPr>
            <a:r>
              <a:rPr lang="en-US" sz="1200" kern="1200" baseline="0" dirty="0" smtClean="0">
                <a:solidFill>
                  <a:schemeClr val="tx1"/>
                </a:solidFill>
                <a:latin typeface="Times New Roman" pitchFamily="18" charset="0"/>
                <a:ea typeface="+mn-ea"/>
                <a:cs typeface="+mn-cs"/>
              </a:rPr>
              <a:t>++++++++++++++++++++++++++++++++++++++++++++++++++++++++++++++++++++++++++++++++++++++++++++++++++++++++++++++++++++++</a:t>
            </a:r>
          </a:p>
          <a:p>
            <a:r>
              <a:rPr lang="en-US" dirty="0" smtClean="0"/>
              <a:t>The EIRT Team is scheduled to visit the False River Regional Airport December 11</a:t>
            </a:r>
            <a:r>
              <a:rPr lang="en-US" baseline="30000" dirty="0" smtClean="0"/>
              <a:t>th</a:t>
            </a:r>
            <a:r>
              <a:rPr lang="en-US" dirty="0" smtClean="0"/>
              <a:t> and 12 in 2012 to see 1</a:t>
            </a:r>
            <a:r>
              <a:rPr lang="en-US" baseline="30000" dirty="0" smtClean="0"/>
              <a:t>st</a:t>
            </a:r>
            <a:r>
              <a:rPr lang="en-US" baseline="0" dirty="0" smtClean="0"/>
              <a:t> hand False River LED Test Program.</a:t>
            </a:r>
            <a:endParaRPr lang="en-US" dirty="0"/>
          </a:p>
        </p:txBody>
      </p:sp>
      <p:sp>
        <p:nvSpPr>
          <p:cNvPr id="4" name="Slide Number Placeholder 3"/>
          <p:cNvSpPr>
            <a:spLocks noGrp="1"/>
          </p:cNvSpPr>
          <p:nvPr>
            <p:ph type="sldNum" sz="quarter" idx="10"/>
          </p:nvPr>
        </p:nvSpPr>
        <p:spPr/>
        <p:txBody>
          <a:bodyPr/>
          <a:lstStyle/>
          <a:p>
            <a:fld id="{DE4F5A0C-DB38-4901-A71C-DA166EFF94A1}" type="slidenum">
              <a:rPr lang="en-US" smtClean="0"/>
              <a:t>22</a:t>
            </a:fld>
            <a:endParaRPr lang="en-US" dirty="0"/>
          </a:p>
        </p:txBody>
      </p:sp>
    </p:spTree>
    <p:extLst>
      <p:ext uri="{BB962C8B-B14F-4D97-AF65-F5344CB8AC3E}">
        <p14:creationId xmlns:p14="http://schemas.microsoft.com/office/powerpoint/2010/main" val="1411417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Cut the energy consumption - in half - of a</a:t>
            </a:r>
            <a:r>
              <a:rPr lang="en-US" baseline="0" dirty="0" smtClean="0"/>
              <a:t> runway lighting system operating dusk to dawn and lower the “Circuit B” exposure to thunderstorm lightning damage when de-energized. </a:t>
            </a:r>
            <a:endParaRPr lang="en-US" dirty="0"/>
          </a:p>
        </p:txBody>
      </p:sp>
      <p:sp>
        <p:nvSpPr>
          <p:cNvPr id="4" name="Slide Number Placeholder 3"/>
          <p:cNvSpPr>
            <a:spLocks noGrp="1"/>
          </p:cNvSpPr>
          <p:nvPr>
            <p:ph type="sldNum" sz="quarter" idx="10"/>
          </p:nvPr>
        </p:nvSpPr>
        <p:spPr/>
        <p:txBody>
          <a:bodyPr/>
          <a:lstStyle/>
          <a:p>
            <a:fld id="{DE4F5A0C-DB38-4901-A71C-DA166EFF94A1}" type="slidenum">
              <a:rPr lang="en-US" smtClean="0"/>
              <a:t>23</a:t>
            </a:fld>
            <a:endParaRPr lang="en-US" dirty="0"/>
          </a:p>
        </p:txBody>
      </p:sp>
    </p:spTree>
    <p:extLst>
      <p:ext uri="{BB962C8B-B14F-4D97-AF65-F5344CB8AC3E}">
        <p14:creationId xmlns:p14="http://schemas.microsoft.com/office/powerpoint/2010/main" val="1335934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need to lower the LED</a:t>
            </a:r>
            <a:r>
              <a:rPr lang="en-US" baseline="0" dirty="0" smtClean="0"/>
              <a:t> fixture cost was dramatically demonstrated recently and directly led to the decision not to install LED lighting at the New Orleans Lakefront Airport.  The airport received considerable water levels 2 plus feet above the pavement surfaces.  Due to the brackish salt water and level of Lake Pontchartrain rising up from the airport’s storm water drainage system during Hurricane Isaac we lost only seven (7) L-861 series fixtures and had trouble with five L-858 signs using quartz halogen lamps.  At a nearby airport, Reserve – St. John The Baptist Parish Airport does have LED L-858 signs, L-861 taxiway fixtures and L-849 REILS.  Only a small portion of that airport received flooding from Lake Pontchartrain with every LED fixture, sign and REIL with destroyed electronics.  Moving the LED electronics to within the </a:t>
            </a:r>
            <a:r>
              <a:rPr lang="en-US" baseline="0" smtClean="0"/>
              <a:t>L-867B can on </a:t>
            </a:r>
            <a:r>
              <a:rPr lang="en-US" baseline="0" dirty="0" smtClean="0"/>
              <a:t>a 6.6 system would allow Lakefront to convert to LED. Over 1,035 L-861 &amp; L-862 fixtures and 144 L-858 Signs.  </a:t>
            </a:r>
            <a:endParaRPr lang="en-US" dirty="0"/>
          </a:p>
        </p:txBody>
      </p:sp>
      <p:sp>
        <p:nvSpPr>
          <p:cNvPr id="4" name="Slide Number Placeholder 3"/>
          <p:cNvSpPr>
            <a:spLocks noGrp="1"/>
          </p:cNvSpPr>
          <p:nvPr>
            <p:ph type="sldNum" sz="quarter" idx="10"/>
          </p:nvPr>
        </p:nvSpPr>
        <p:spPr/>
        <p:txBody>
          <a:bodyPr/>
          <a:lstStyle/>
          <a:p>
            <a:fld id="{DE4F5A0C-DB38-4901-A71C-DA166EFF94A1}" type="slidenum">
              <a:rPr lang="en-US" smtClean="0"/>
              <a:t>24</a:t>
            </a:fld>
            <a:endParaRPr lang="en-US" dirty="0"/>
          </a:p>
        </p:txBody>
      </p:sp>
    </p:spTree>
    <p:extLst>
      <p:ext uri="{BB962C8B-B14F-4D97-AF65-F5344CB8AC3E}">
        <p14:creationId xmlns:p14="http://schemas.microsoft.com/office/powerpoint/2010/main" val="2812513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HZR we had the opportunity to test some solar powered LED retro-reflector markers that recently were made available.  Some of the older Advisory Circulars such as 150/5340-20 issued in 1969 addressed reflective markers, but we did not think about LED enhanced reflective markers in 1969, or 1982 or 1983.  However, the information from these early</a:t>
            </a:r>
            <a:r>
              <a:rPr lang="en-US" baseline="0" dirty="0" smtClean="0"/>
              <a:t> advisories and test evaluations helped me to make the jump to test the implication of the addition of the LED.</a:t>
            </a:r>
            <a:endParaRPr lang="en-US" dirty="0"/>
          </a:p>
        </p:txBody>
      </p:sp>
      <p:sp>
        <p:nvSpPr>
          <p:cNvPr id="4" name="Slide Number Placeholder 3"/>
          <p:cNvSpPr>
            <a:spLocks noGrp="1"/>
          </p:cNvSpPr>
          <p:nvPr>
            <p:ph type="sldNum" sz="quarter" idx="10"/>
          </p:nvPr>
        </p:nvSpPr>
        <p:spPr/>
        <p:txBody>
          <a:bodyPr/>
          <a:lstStyle/>
          <a:p>
            <a:fld id="{DE4F5A0C-DB38-4901-A71C-DA166EFF94A1}" type="slidenum">
              <a:rPr lang="en-US" smtClean="0"/>
              <a:t>25</a:t>
            </a:fld>
            <a:endParaRPr lang="en-US" dirty="0"/>
          </a:p>
        </p:txBody>
      </p:sp>
    </p:spTree>
    <p:extLst>
      <p:ext uri="{BB962C8B-B14F-4D97-AF65-F5344CB8AC3E}">
        <p14:creationId xmlns:p14="http://schemas.microsoft.com/office/powerpoint/2010/main" val="285081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present</a:t>
            </a:r>
            <a:r>
              <a:rPr lang="en-US" baseline="0" dirty="0" smtClean="0"/>
              <a:t> Advisory Circulars concerning Retro-Reflective Markers and their installation on an airfield.  Please note that there is no one offering an FAA approved L-853 pavement marker as listed in the current Addendum.  However, the opportunity to test the LED inclusion in a pavement centerline marker was not hard to resist - as it was “Solar Powered Dusk to Dawn” !</a:t>
            </a:r>
          </a:p>
          <a:p>
            <a:endParaRPr lang="en-US" baseline="0" dirty="0" smtClean="0"/>
          </a:p>
          <a:p>
            <a:r>
              <a:rPr lang="en-US" baseline="0" dirty="0" smtClean="0"/>
              <a:t>This is what we saw, please understand that what you see today in the next video segments will not be as impressive, if and when you personally see an LED pavement marker in the dark of night at an unfamiliar airport.</a:t>
            </a:r>
            <a:endParaRPr lang="en-US" dirty="0"/>
          </a:p>
        </p:txBody>
      </p:sp>
      <p:sp>
        <p:nvSpPr>
          <p:cNvPr id="4" name="Slide Number Placeholder 3"/>
          <p:cNvSpPr>
            <a:spLocks noGrp="1"/>
          </p:cNvSpPr>
          <p:nvPr>
            <p:ph type="sldNum" sz="quarter" idx="10"/>
          </p:nvPr>
        </p:nvSpPr>
        <p:spPr/>
        <p:txBody>
          <a:bodyPr/>
          <a:lstStyle/>
          <a:p>
            <a:fld id="{DE4F5A0C-DB38-4901-A71C-DA166EFF94A1}" type="slidenum">
              <a:rPr lang="en-US" smtClean="0"/>
              <a:t>26</a:t>
            </a:fld>
            <a:endParaRPr lang="en-US" dirty="0"/>
          </a:p>
        </p:txBody>
      </p:sp>
    </p:spTree>
    <p:extLst>
      <p:ext uri="{BB962C8B-B14F-4D97-AF65-F5344CB8AC3E}">
        <p14:creationId xmlns:p14="http://schemas.microsoft.com/office/powerpoint/2010/main" val="775502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pavement marker configurations we</a:t>
            </a:r>
            <a:r>
              <a:rPr lang="en-US" baseline="0" dirty="0" smtClean="0"/>
              <a:t> tested were two LED </a:t>
            </a:r>
            <a:r>
              <a:rPr lang="en-US" baseline="0" dirty="0" err="1" smtClean="0"/>
              <a:t>uni</a:t>
            </a:r>
            <a:r>
              <a:rPr lang="en-US" baseline="0" dirty="0" smtClean="0"/>
              <a:t>-directional (for approaching turn information) and four LED bi-directional along the centerline or taxiway end directional turns.  We also installed a 2000 foot segment of blue taxiway pavement edge four LED bi-directional reflector pavement markers for testing.  Spacing was 25 feet in straight segments and 12.5 feet or less in turns. </a:t>
            </a:r>
          </a:p>
          <a:p>
            <a:endParaRPr lang="en-US" baseline="0" dirty="0" smtClean="0"/>
          </a:p>
          <a:p>
            <a:r>
              <a:rPr lang="en-US" baseline="0" dirty="0" smtClean="0"/>
              <a:t>+++++++++++++++++++++++++++++++++++++++++++++++++++++++++++++++++++++++++++++++++++++++++++++++++++++++++++++++++++++</a:t>
            </a:r>
          </a:p>
          <a:p>
            <a:endParaRPr lang="en-US" baseline="0" dirty="0" smtClean="0"/>
          </a:p>
          <a:p>
            <a:r>
              <a:rPr lang="en-US" baseline="0" dirty="0" smtClean="0"/>
              <a:t>Spacing was tested at 50 foot, however, due to anticipation of long term failure percentages (over four years) the 25 foot spacing may be our final recommendation.</a:t>
            </a:r>
            <a:endParaRPr lang="en-US" dirty="0"/>
          </a:p>
        </p:txBody>
      </p:sp>
      <p:sp>
        <p:nvSpPr>
          <p:cNvPr id="4" name="Slide Number Placeholder 3"/>
          <p:cNvSpPr>
            <a:spLocks noGrp="1"/>
          </p:cNvSpPr>
          <p:nvPr>
            <p:ph type="sldNum" sz="quarter" idx="10"/>
          </p:nvPr>
        </p:nvSpPr>
        <p:spPr/>
        <p:txBody>
          <a:bodyPr/>
          <a:lstStyle/>
          <a:p>
            <a:fld id="{DE4F5A0C-DB38-4901-A71C-DA166EFF94A1}" type="slidenum">
              <a:rPr lang="en-US" smtClean="0"/>
              <a:t>27</a:t>
            </a:fld>
            <a:endParaRPr lang="en-US" dirty="0"/>
          </a:p>
        </p:txBody>
      </p:sp>
    </p:spTree>
    <p:extLst>
      <p:ext uri="{BB962C8B-B14F-4D97-AF65-F5344CB8AC3E}">
        <p14:creationId xmlns:p14="http://schemas.microsoft.com/office/powerpoint/2010/main" val="16833076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pavement marker configurations we</a:t>
            </a:r>
            <a:r>
              <a:rPr lang="en-US" baseline="0" dirty="0" smtClean="0"/>
              <a:t> tested were two LED </a:t>
            </a:r>
            <a:r>
              <a:rPr lang="en-US" baseline="0" dirty="0" err="1" smtClean="0"/>
              <a:t>uni</a:t>
            </a:r>
            <a:r>
              <a:rPr lang="en-US" baseline="0" dirty="0" smtClean="0"/>
              <a:t>-directional (for approaching turn information) and four LED bi-directional along the centerline or taxiway end directional turns.  We also installed a 2000 foot segment of blue taxiway pavement edge four LED bi-directional reflector pavement markers for testing.  Spacing was 25 feet in straight segments and 12.5 feet or less in turns. </a:t>
            </a:r>
          </a:p>
          <a:p>
            <a:endParaRPr lang="en-US" baseline="0" dirty="0" smtClean="0"/>
          </a:p>
          <a:p>
            <a:r>
              <a:rPr lang="en-US" baseline="0" dirty="0" smtClean="0"/>
              <a:t>+++++++++++++++++++++++++++++++++++++++++++++++++++++++++++++++++++++++++++++++++++++++++++++++++++++++++++++++++++++</a:t>
            </a:r>
          </a:p>
          <a:p>
            <a:endParaRPr lang="en-US" baseline="0" dirty="0" smtClean="0"/>
          </a:p>
          <a:p>
            <a:r>
              <a:rPr lang="en-US" baseline="0" dirty="0" smtClean="0"/>
              <a:t>Spacing was tested at 50 foot, however, due to anticipation of long term failure percentages (over four years) the 25 foot spacing may be our final recommendation.</a:t>
            </a:r>
            <a:endParaRPr lang="en-US" dirty="0"/>
          </a:p>
        </p:txBody>
      </p:sp>
      <p:sp>
        <p:nvSpPr>
          <p:cNvPr id="4" name="Slide Number Placeholder 3"/>
          <p:cNvSpPr>
            <a:spLocks noGrp="1"/>
          </p:cNvSpPr>
          <p:nvPr>
            <p:ph type="sldNum" sz="quarter" idx="10"/>
          </p:nvPr>
        </p:nvSpPr>
        <p:spPr/>
        <p:txBody>
          <a:bodyPr/>
          <a:lstStyle/>
          <a:p>
            <a:fld id="{DE4F5A0C-DB38-4901-A71C-DA166EFF94A1}" type="slidenum">
              <a:rPr lang="en-US" smtClean="0"/>
              <a:t>28</a:t>
            </a:fld>
            <a:endParaRPr lang="en-US" dirty="0"/>
          </a:p>
        </p:txBody>
      </p:sp>
    </p:spTree>
    <p:extLst>
      <p:ext uri="{BB962C8B-B14F-4D97-AF65-F5344CB8AC3E}">
        <p14:creationId xmlns:p14="http://schemas.microsoft.com/office/powerpoint/2010/main" val="82955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
            </a:r>
            <a:r>
              <a:rPr lang="en-US" baseline="0" dirty="0" smtClean="0"/>
              <a:t>unway to taxiway lead in pavement markers, when installed and maintained properly, can be a significant nighttime visual aid airport enhancement for pilots. The FAA Technical Center Reports on L-853 Retro-Reflective Markers for “Identification of Exit Taxiways” (Retro-Reflective Markers Only) Interim Report of June 1982 and Final Report of April 1983 were the first that identified the need for this visual enhancement.  The solar LED reflector marker test videos, hopefully give you an understanding why we are conducting further long term tests at part of our LED Test Program at HZR to establish realistic MTBF, MTTR and CBR numbers for this visual aid (</a:t>
            </a:r>
            <a:r>
              <a:rPr lang="en-US" baseline="0" dirty="0" err="1" smtClean="0"/>
              <a:t>Navaid</a:t>
            </a:r>
            <a:r>
              <a:rPr lang="en-US" baseline="0" dirty="0" smtClean="0"/>
              <a:t>) enhancement.  </a:t>
            </a:r>
            <a:endParaRPr lang="en-US" dirty="0"/>
          </a:p>
        </p:txBody>
      </p:sp>
      <p:sp>
        <p:nvSpPr>
          <p:cNvPr id="4" name="Slide Number Placeholder 3"/>
          <p:cNvSpPr>
            <a:spLocks noGrp="1"/>
          </p:cNvSpPr>
          <p:nvPr>
            <p:ph type="sldNum" sz="quarter" idx="10"/>
          </p:nvPr>
        </p:nvSpPr>
        <p:spPr/>
        <p:txBody>
          <a:bodyPr/>
          <a:lstStyle/>
          <a:p>
            <a:fld id="{DE4F5A0C-DB38-4901-A71C-DA166EFF94A1}" type="slidenum">
              <a:rPr lang="en-US" smtClean="0"/>
              <a:t>29</a:t>
            </a:fld>
            <a:endParaRPr lang="en-US" dirty="0"/>
          </a:p>
        </p:txBody>
      </p:sp>
    </p:spTree>
    <p:extLst>
      <p:ext uri="{BB962C8B-B14F-4D97-AF65-F5344CB8AC3E}">
        <p14:creationId xmlns:p14="http://schemas.microsoft.com/office/powerpoint/2010/main" val="560762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NAVAID  program funding is strictly</a:t>
            </a:r>
            <a:r>
              <a:rPr lang="en-US" baseline="0" dirty="0" smtClean="0"/>
              <a:t> allocated to obtain a robust infrastructure based on three main goals during the decision making process:  </a:t>
            </a:r>
            <a:r>
              <a:rPr lang="en-US" b="1" u="sng" baseline="0" dirty="0" smtClean="0"/>
              <a:t>Increase</a:t>
            </a:r>
            <a:r>
              <a:rPr lang="en-US" baseline="0" dirty="0" smtClean="0"/>
              <a:t> - </a:t>
            </a:r>
            <a:r>
              <a:rPr lang="en-US" b="1" baseline="0" dirty="0" smtClean="0"/>
              <a:t>Mean Time Between Failure (MTTR)</a:t>
            </a:r>
            <a:r>
              <a:rPr lang="en-US" baseline="0" dirty="0" smtClean="0"/>
              <a:t>,   </a:t>
            </a:r>
            <a:r>
              <a:rPr lang="en-US" b="1" u="sng" baseline="0" dirty="0" smtClean="0"/>
              <a:t>Decrease</a:t>
            </a:r>
            <a:r>
              <a:rPr lang="en-US" baseline="0" dirty="0" smtClean="0"/>
              <a:t> - </a:t>
            </a:r>
            <a:r>
              <a:rPr lang="en-US" b="1" baseline="0" dirty="0" smtClean="0"/>
              <a:t>Mean Time To Repair (MTTR)</a:t>
            </a:r>
            <a:r>
              <a:rPr lang="en-US" baseline="0" dirty="0" smtClean="0"/>
              <a:t>  and  </a:t>
            </a:r>
            <a:r>
              <a:rPr lang="en-US" b="1" u="sng" baseline="0" dirty="0" smtClean="0"/>
              <a:t>Obtaining the Best Possible</a:t>
            </a:r>
            <a:r>
              <a:rPr lang="en-US" baseline="0" dirty="0" smtClean="0"/>
              <a:t> - </a:t>
            </a:r>
            <a:r>
              <a:rPr lang="en-US" b="1" baseline="0" dirty="0" smtClean="0"/>
              <a:t>Cost Benefit Ratio (CBR).</a:t>
            </a:r>
          </a:p>
          <a:p>
            <a:pPr>
              <a:buNone/>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To embark on any new NAVAID program initiative - using new equipment, application or design requires actual field testing.  Information is needed, to verify the manufacturer’s claims of reliability.  The systems reliability, operational and maintenance requirement information allows us to make or modify our long term (five year) plan of capital improvements.  Presently we use ten (10) years as the life span of electronic components (ILS, AWOS, RADIOS) for replacement.  Airfield lighting system we use 20 years for replacement.  The False River “Real World” LED Lighting Test Program is critical in making long term (20 year) decisions to implement for our airports.</a:t>
            </a:r>
          </a:p>
          <a:p>
            <a:pPr lvl="0"/>
            <a:endParaRPr lang="en-US" sz="1200" kern="1200" dirty="0" smtClean="0">
              <a:solidFill>
                <a:schemeClr val="tx1"/>
              </a:solidFill>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DE4F5A0C-DB38-4901-A71C-DA166EFF94A1}" type="slidenum">
              <a:rPr lang="en-US" smtClean="0"/>
              <a:t>3</a:t>
            </a:fld>
            <a:endParaRPr lang="en-US" dirty="0"/>
          </a:p>
        </p:txBody>
      </p:sp>
    </p:spTree>
    <p:extLst>
      <p:ext uri="{BB962C8B-B14F-4D97-AF65-F5344CB8AC3E}">
        <p14:creationId xmlns:p14="http://schemas.microsoft.com/office/powerpoint/2010/main" val="16138167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
            </a:r>
            <a:r>
              <a:rPr lang="en-US" baseline="0" dirty="0" smtClean="0"/>
              <a:t>unway exit to taxiway lead in pavement markers, when installed and maintained properly, can be a significant nighttime visual aid airport enhancement for pilots. The FAA Technical Center Reports on L-853 Retro-Reflective Markers for “Identification of Exit Taxiways” (Retro-Reflective Markers Only) Interim Report of June 1982 and Final Report of April 1983 were the first that identified the need for this visual enhancement.  The solar LED reflector marker test videos, hopefully give you an understanding why we are conducting further long term tests at part of our LED Test Program at HZR to establish realistic MTBF, MTTR and CBR numbers for this visual aid (</a:t>
            </a:r>
            <a:r>
              <a:rPr lang="en-US" baseline="0" dirty="0" err="1" smtClean="0"/>
              <a:t>Navaid</a:t>
            </a:r>
            <a:r>
              <a:rPr lang="en-US" baseline="0" dirty="0" smtClean="0"/>
              <a:t>) enhancement.  </a:t>
            </a:r>
            <a:endParaRPr lang="en-US" dirty="0"/>
          </a:p>
        </p:txBody>
      </p:sp>
      <p:sp>
        <p:nvSpPr>
          <p:cNvPr id="4" name="Slide Number Placeholder 3"/>
          <p:cNvSpPr>
            <a:spLocks noGrp="1"/>
          </p:cNvSpPr>
          <p:nvPr>
            <p:ph type="sldNum" sz="quarter" idx="10"/>
          </p:nvPr>
        </p:nvSpPr>
        <p:spPr/>
        <p:txBody>
          <a:bodyPr/>
          <a:lstStyle/>
          <a:p>
            <a:fld id="{DE4F5A0C-DB38-4901-A71C-DA166EFF94A1}" type="slidenum">
              <a:rPr lang="en-US" smtClean="0"/>
              <a:t>30</a:t>
            </a:fld>
            <a:endParaRPr lang="en-US" dirty="0"/>
          </a:p>
        </p:txBody>
      </p:sp>
    </p:spTree>
    <p:extLst>
      <p:ext uri="{BB962C8B-B14F-4D97-AF65-F5344CB8AC3E}">
        <p14:creationId xmlns:p14="http://schemas.microsoft.com/office/powerpoint/2010/main" val="27925520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This 2 minute 15 second video segment shows the LED and Quartz Lighting @ Low – Medium – High Settings.  A Quartz Edge Fixture @ approximately 1800 feet on the runway’s East (right) side has a lamp outage.  At approximately 3000 feet the “Legacy” system goes</a:t>
            </a:r>
            <a:r>
              <a:rPr lang="en-US" baseline="0" dirty="0" smtClean="0"/>
              <a:t> offline and is shortly thereafter re-energized to low, then medium, then high and back to low intensity for the remainder of the segment to the runway 36 end. </a:t>
            </a:r>
          </a:p>
          <a:p>
            <a:r>
              <a:rPr lang="en-US" baseline="0" dirty="0" smtClean="0"/>
              <a:t>++++++++++++++++++++++++++++++++++++++++++++++++++++++++++++++++++++++++++++++++++++++++++++++++++++++++++++++++++++++</a:t>
            </a:r>
          </a:p>
          <a:p>
            <a:endParaRPr lang="en-US" baseline="0" dirty="0" smtClean="0"/>
          </a:p>
          <a:p>
            <a:r>
              <a:rPr lang="en-US" baseline="0" dirty="0" smtClean="0"/>
              <a:t>The last two thousand feet of runway lighting has amber “Caution” lens as a standard used on runways.  </a:t>
            </a:r>
            <a:endParaRPr lang="en-US" dirty="0"/>
          </a:p>
        </p:txBody>
      </p:sp>
      <p:sp>
        <p:nvSpPr>
          <p:cNvPr id="4" name="Slide Number Placeholder 3"/>
          <p:cNvSpPr>
            <a:spLocks noGrp="1"/>
          </p:cNvSpPr>
          <p:nvPr>
            <p:ph type="sldNum" sz="quarter" idx="10"/>
          </p:nvPr>
        </p:nvSpPr>
        <p:spPr/>
        <p:txBody>
          <a:bodyPr/>
          <a:lstStyle/>
          <a:p>
            <a:fld id="{DE4F5A0C-DB38-4901-A71C-DA166EFF94A1}" type="slidenum">
              <a:rPr lang="en-US" smtClean="0"/>
              <a:t>32</a:t>
            </a:fld>
            <a:endParaRPr lang="en-US" dirty="0"/>
          </a:p>
        </p:txBody>
      </p:sp>
    </p:spTree>
    <p:extLst>
      <p:ext uri="{BB962C8B-B14F-4D97-AF65-F5344CB8AC3E}">
        <p14:creationId xmlns:p14="http://schemas.microsoft.com/office/powerpoint/2010/main" val="38749715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Still</a:t>
            </a:r>
            <a:r>
              <a:rPr lang="en-US" baseline="0" dirty="0" smtClean="0"/>
              <a:t> testing PWM Advanced Power Supply, awaiting theory of moving intensity control to lighting vault and using</a:t>
            </a:r>
            <a:endParaRPr lang="en-US" dirty="0"/>
          </a:p>
        </p:txBody>
      </p:sp>
      <p:sp>
        <p:nvSpPr>
          <p:cNvPr id="4" name="Slide Number Placeholder 3"/>
          <p:cNvSpPr>
            <a:spLocks noGrp="1"/>
          </p:cNvSpPr>
          <p:nvPr>
            <p:ph type="sldNum" sz="quarter" idx="10"/>
          </p:nvPr>
        </p:nvSpPr>
        <p:spPr/>
        <p:txBody>
          <a:bodyPr/>
          <a:lstStyle/>
          <a:p>
            <a:fld id="{DE4F5A0C-DB38-4901-A71C-DA166EFF94A1}" type="slidenum">
              <a:rPr lang="en-US" smtClean="0"/>
              <a:t>33</a:t>
            </a:fld>
            <a:endParaRPr lang="en-US" dirty="0"/>
          </a:p>
        </p:txBody>
      </p:sp>
    </p:spTree>
    <p:extLst>
      <p:ext uri="{BB962C8B-B14F-4D97-AF65-F5344CB8AC3E}">
        <p14:creationId xmlns:p14="http://schemas.microsoft.com/office/powerpoint/2010/main" val="2442708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a:t>
            </a:r>
            <a:r>
              <a:rPr lang="en-US" baseline="0" dirty="0" smtClean="0"/>
              <a:t> 10 days of a new lighting system commissioning ,we revisited the airport and found this on the runway side of an L-858 Mandatory Sign.  This airport has vision, but . . . . . !</a:t>
            </a:r>
            <a:endParaRPr lang="en-US" dirty="0"/>
          </a:p>
        </p:txBody>
      </p:sp>
      <p:sp>
        <p:nvSpPr>
          <p:cNvPr id="4" name="Slide Number Placeholder 3"/>
          <p:cNvSpPr>
            <a:spLocks noGrp="1"/>
          </p:cNvSpPr>
          <p:nvPr>
            <p:ph type="sldNum" sz="quarter" idx="10"/>
          </p:nvPr>
        </p:nvSpPr>
        <p:spPr/>
        <p:txBody>
          <a:bodyPr/>
          <a:lstStyle/>
          <a:p>
            <a:fld id="{DE4F5A0C-DB38-4901-A71C-DA166EFF94A1}" type="slidenum">
              <a:rPr lang="en-US" smtClean="0"/>
              <a:t>34</a:t>
            </a:fld>
            <a:endParaRPr lang="en-US" dirty="0"/>
          </a:p>
        </p:txBody>
      </p:sp>
    </p:spTree>
    <p:extLst>
      <p:ext uri="{BB962C8B-B14F-4D97-AF65-F5344CB8AC3E}">
        <p14:creationId xmlns:p14="http://schemas.microsoft.com/office/powerpoint/2010/main" val="4106947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sz="1100" dirty="0" smtClean="0"/>
              <a:t>These are the LA DOTD  Aviation</a:t>
            </a:r>
            <a:r>
              <a:rPr lang="en-US" sz="1100" baseline="0" dirty="0" smtClean="0"/>
              <a:t> </a:t>
            </a:r>
            <a:r>
              <a:rPr lang="en-US" sz="1100" dirty="0" smtClean="0"/>
              <a:t>Partners in</a:t>
            </a:r>
            <a:r>
              <a:rPr lang="en-US" sz="1100" baseline="0" dirty="0" smtClean="0"/>
              <a:t> the LED TEST PROGRAM  - </a:t>
            </a:r>
            <a:r>
              <a:rPr lang="en-US" sz="1100" kern="1200" dirty="0" smtClean="0">
                <a:solidFill>
                  <a:schemeClr val="tx1"/>
                </a:solidFill>
                <a:latin typeface="Times New Roman" pitchFamily="18" charset="0"/>
                <a:ea typeface="+mn-ea"/>
                <a:cs typeface="+mn-cs"/>
              </a:rPr>
              <a:t>I would like to thank:</a:t>
            </a:r>
          </a:p>
          <a:p>
            <a:pPr lvl="0"/>
            <a:endParaRPr lang="en-US" sz="1100" kern="1200" dirty="0" smtClean="0">
              <a:solidFill>
                <a:schemeClr val="tx1"/>
              </a:solidFill>
              <a:latin typeface="Times New Roman" pitchFamily="18" charset="0"/>
              <a:ea typeface="+mn-ea"/>
              <a:cs typeface="+mn-cs"/>
            </a:endParaRPr>
          </a:p>
          <a:p>
            <a:pPr lvl="0"/>
            <a:r>
              <a:rPr lang="en-US" sz="1100" kern="1200" dirty="0" smtClean="0">
                <a:solidFill>
                  <a:schemeClr val="tx1"/>
                </a:solidFill>
                <a:latin typeface="Times New Roman" pitchFamily="18" charset="0"/>
                <a:ea typeface="+mn-ea"/>
                <a:cs typeface="+mn-cs"/>
              </a:rPr>
              <a:t>ADB Airfield Solutions (Major Partner in Fixture Design – Factory Support - Testing – Research); Bright Portal Resources (LED Retro-Reflectors); </a:t>
            </a:r>
            <a:r>
              <a:rPr lang="en-US" sz="1100" kern="1200" dirty="0" err="1" smtClean="0">
                <a:solidFill>
                  <a:schemeClr val="tx1"/>
                </a:solidFill>
                <a:latin typeface="Times New Roman" pitchFamily="18" charset="0"/>
                <a:ea typeface="+mn-ea"/>
                <a:cs typeface="+mn-cs"/>
              </a:rPr>
              <a:t>Carmanah</a:t>
            </a:r>
            <a:r>
              <a:rPr lang="en-US" sz="1100" kern="1200" dirty="0" smtClean="0">
                <a:solidFill>
                  <a:schemeClr val="tx1"/>
                </a:solidFill>
                <a:latin typeface="Times New Roman" pitchFamily="18" charset="0"/>
                <a:ea typeface="+mn-ea"/>
                <a:cs typeface="+mn-cs"/>
              </a:rPr>
              <a:t> Technologies (Solar System Design); False River Regional Airport;  First Light Technologies (Commissioning of the Solar System); Green House PC (Remote</a:t>
            </a:r>
            <a:r>
              <a:rPr lang="en-US" sz="1100" kern="1200" baseline="0" dirty="0" smtClean="0">
                <a:solidFill>
                  <a:schemeClr val="tx1"/>
                </a:solidFill>
                <a:latin typeface="Times New Roman" pitchFamily="18" charset="0"/>
                <a:ea typeface="+mn-ea"/>
                <a:cs typeface="+mn-cs"/>
              </a:rPr>
              <a:t> </a:t>
            </a:r>
            <a:r>
              <a:rPr lang="en-US" sz="1100" kern="1200" dirty="0" smtClean="0">
                <a:solidFill>
                  <a:schemeClr val="tx1"/>
                </a:solidFill>
                <a:latin typeface="Times New Roman" pitchFamily="18" charset="0"/>
                <a:ea typeface="+mn-ea"/>
                <a:cs typeface="+mn-cs"/>
              </a:rPr>
              <a:t>Monitoring Software); GT Services of Morgan City (Solar and Electrical Installations).</a:t>
            </a:r>
          </a:p>
          <a:p>
            <a:pPr lvl="0"/>
            <a:endParaRPr lang="en-US" sz="1100" kern="1200" dirty="0" smtClean="0">
              <a:solidFill>
                <a:schemeClr val="tx1"/>
              </a:solidFill>
              <a:latin typeface="Times New Roman" pitchFamily="18" charset="0"/>
              <a:ea typeface="+mn-ea"/>
              <a:cs typeface="+mn-cs"/>
            </a:endParaRPr>
          </a:p>
          <a:p>
            <a:pPr>
              <a:buNone/>
            </a:pPr>
            <a:endParaRPr lang="en-US" sz="1100" kern="1200" dirty="0" smtClean="0">
              <a:solidFill>
                <a:schemeClr val="tx1"/>
              </a:solidFill>
              <a:latin typeface="Times New Roman" pitchFamily="18" charset="0"/>
              <a:ea typeface="+mn-ea"/>
              <a:cs typeface="+mn-cs"/>
            </a:endParaRPr>
          </a:p>
          <a:p>
            <a:endParaRPr lang="en-US" sz="1100" dirty="0"/>
          </a:p>
        </p:txBody>
      </p:sp>
      <p:sp>
        <p:nvSpPr>
          <p:cNvPr id="4" name="Header Placeholder 3"/>
          <p:cNvSpPr>
            <a:spLocks noGrp="1"/>
          </p:cNvSpPr>
          <p:nvPr>
            <p:ph type="hdr" sz="quarter" idx="10"/>
          </p:nvPr>
        </p:nvSpPr>
        <p:spPr/>
        <p:txBody>
          <a:bodyPr/>
          <a:lstStyle/>
          <a:p>
            <a:pPr>
              <a:defRPr/>
            </a:pPr>
            <a:r>
              <a:rPr lang="en-US" dirty="0" smtClean="0"/>
              <a:t>Advanced Power Supply System</a:t>
            </a:r>
            <a:endParaRPr lang="en-US" dirty="0">
              <a:latin typeface="Times New Roman" pitchFamily="18" charset="0"/>
            </a:endParaRPr>
          </a:p>
        </p:txBody>
      </p:sp>
      <p:sp>
        <p:nvSpPr>
          <p:cNvPr id="5" name="Slide Number Placeholder 4"/>
          <p:cNvSpPr>
            <a:spLocks noGrp="1"/>
          </p:cNvSpPr>
          <p:nvPr>
            <p:ph type="sldNum" sz="quarter" idx="11"/>
          </p:nvPr>
        </p:nvSpPr>
        <p:spPr/>
        <p:txBody>
          <a:bodyPr/>
          <a:lstStyle/>
          <a:p>
            <a:pPr>
              <a:defRPr/>
            </a:pPr>
            <a:fld id="{BCF6D9E6-90AD-4D4F-8F70-D0434AA0890A}" type="slidenum">
              <a:rPr lang="en-US" smtClean="0"/>
              <a:pPr>
                <a:defRPr/>
              </a:pPr>
              <a:t>35</a:t>
            </a:fld>
            <a:endParaRPr lang="en-US" dirty="0">
              <a:latin typeface="Times New Roman" pitchFamily="18" charset="0"/>
            </a:endParaRPr>
          </a:p>
        </p:txBody>
      </p:sp>
    </p:spTree>
    <p:extLst>
      <p:ext uri="{BB962C8B-B14F-4D97-AF65-F5344CB8AC3E}">
        <p14:creationId xmlns:p14="http://schemas.microsoft.com/office/powerpoint/2010/main" val="39382352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best quote - for me - is to remember - “Anyone who thinks he or she is indispensable should stick a finger into a bowl of water and notice the hole it leaves when it’s pulled out”.</a:t>
            </a:r>
          </a:p>
          <a:p>
            <a:endParaRPr lang="en-US" dirty="0"/>
          </a:p>
        </p:txBody>
      </p:sp>
      <p:sp>
        <p:nvSpPr>
          <p:cNvPr id="4" name="Slide Number Placeholder 3"/>
          <p:cNvSpPr>
            <a:spLocks noGrp="1"/>
          </p:cNvSpPr>
          <p:nvPr>
            <p:ph type="sldNum" sz="quarter" idx="10"/>
          </p:nvPr>
        </p:nvSpPr>
        <p:spPr/>
        <p:txBody>
          <a:bodyPr/>
          <a:lstStyle/>
          <a:p>
            <a:fld id="{DE4F5A0C-DB38-4901-A71C-DA166EFF94A1}" type="slidenum">
              <a:rPr lang="en-US" smtClean="0"/>
              <a:t>36</a:t>
            </a:fld>
            <a:endParaRPr lang="en-US" dirty="0"/>
          </a:p>
        </p:txBody>
      </p:sp>
    </p:spTree>
    <p:extLst>
      <p:ext uri="{BB962C8B-B14F-4D97-AF65-F5344CB8AC3E}">
        <p14:creationId xmlns:p14="http://schemas.microsoft.com/office/powerpoint/2010/main" val="38607258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 Web Site is</a:t>
            </a:r>
            <a:r>
              <a:rPr lang="en-US" baseline="0" dirty="0" smtClean="0"/>
              <a:t> </a:t>
            </a:r>
            <a:r>
              <a:rPr lang="en-US" dirty="0" smtClean="0"/>
              <a:t>http://</a:t>
            </a:r>
            <a:r>
              <a:rPr lang="en-US" b="1" dirty="0" smtClean="0"/>
              <a:t>www.dotd.la.gov/intermodal/aviation/</a:t>
            </a:r>
            <a:endParaRPr lang="en-US" b="1" dirty="0"/>
          </a:p>
        </p:txBody>
      </p:sp>
      <p:sp>
        <p:nvSpPr>
          <p:cNvPr id="4" name="Slide Number Placeholder 3"/>
          <p:cNvSpPr>
            <a:spLocks noGrp="1"/>
          </p:cNvSpPr>
          <p:nvPr>
            <p:ph type="sldNum" sz="quarter" idx="10"/>
          </p:nvPr>
        </p:nvSpPr>
        <p:spPr/>
        <p:txBody>
          <a:bodyPr/>
          <a:lstStyle/>
          <a:p>
            <a:fld id="{DE4F5A0C-DB38-4901-A71C-DA166EFF94A1}" type="slidenum">
              <a:rPr lang="en-US" smtClean="0"/>
              <a:t>37</a:t>
            </a:fld>
            <a:endParaRPr lang="en-US" dirty="0"/>
          </a:p>
        </p:txBody>
      </p:sp>
    </p:spTree>
    <p:extLst>
      <p:ext uri="{BB962C8B-B14F-4D97-AF65-F5344CB8AC3E}">
        <p14:creationId xmlns:p14="http://schemas.microsoft.com/office/powerpoint/2010/main" val="2539987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photo of a Crouse-Hinds runway edge lighting fixture located at the WWII Hammond</a:t>
            </a:r>
            <a:r>
              <a:rPr lang="en-US" baseline="0" dirty="0" smtClean="0"/>
              <a:t> </a:t>
            </a:r>
            <a:r>
              <a:rPr lang="en-US" baseline="0" dirty="0" err="1" smtClean="0"/>
              <a:t>Northshore</a:t>
            </a:r>
            <a:r>
              <a:rPr lang="en-US" baseline="0" dirty="0" smtClean="0"/>
              <a:t> Regional Airport – The fixture is located on the East Side of Runway 18/36 approximately mid-field.  This fixture gave me the inspiration to request the development of a low profile Medium Intensity LED fixture for GA airports.</a:t>
            </a:r>
            <a:endParaRPr lang="en-US" dirty="0"/>
          </a:p>
        </p:txBody>
      </p:sp>
      <p:sp>
        <p:nvSpPr>
          <p:cNvPr id="4" name="Slide Number Placeholder 3"/>
          <p:cNvSpPr>
            <a:spLocks noGrp="1"/>
          </p:cNvSpPr>
          <p:nvPr>
            <p:ph type="sldNum" sz="quarter" idx="10"/>
          </p:nvPr>
        </p:nvSpPr>
        <p:spPr/>
        <p:txBody>
          <a:bodyPr/>
          <a:lstStyle/>
          <a:p>
            <a:fld id="{DE4F5A0C-DB38-4901-A71C-DA166EFF94A1}" type="slidenum">
              <a:rPr lang="en-US" smtClean="0"/>
              <a:t>4</a:t>
            </a:fld>
            <a:endParaRPr lang="en-US" dirty="0"/>
          </a:p>
        </p:txBody>
      </p:sp>
    </p:spTree>
    <p:extLst>
      <p:ext uri="{BB962C8B-B14F-4D97-AF65-F5344CB8AC3E}">
        <p14:creationId xmlns:p14="http://schemas.microsoft.com/office/powerpoint/2010/main" val="1517338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a:buNone/>
            </a:pPr>
            <a:r>
              <a:rPr lang="en-US" baseline="0" dirty="0" smtClean="0"/>
              <a:t>This Fixture Design is presently used in the HZR Runway and Taxiway Edge Lighting PWM Test Program which is one of the test subjects in the presentation. The Taxiway version of this fixture was installed in early August 2012 thereby extending the LED Test Program until mid 2015 for this item. The taxiway fixture draws an approximate load of </a:t>
            </a:r>
            <a:r>
              <a:rPr lang="en-US" b="1" baseline="0" dirty="0" smtClean="0"/>
              <a:t>6 watts </a:t>
            </a:r>
            <a:r>
              <a:rPr lang="en-US" baseline="0" dirty="0" smtClean="0"/>
              <a:t>with a 20/25 watt isolation transformer.  The Runway fixture draws an approximate load of </a:t>
            </a:r>
            <a:r>
              <a:rPr lang="en-US" b="1" baseline="0" dirty="0" smtClean="0"/>
              <a:t>15.2 watts </a:t>
            </a:r>
            <a:r>
              <a:rPr lang="en-US" baseline="0" dirty="0" smtClean="0"/>
              <a:t>with the 20/25 watt isolation transformer.</a:t>
            </a:r>
          </a:p>
        </p:txBody>
      </p:sp>
      <p:sp>
        <p:nvSpPr>
          <p:cNvPr id="4" name="Header Placeholder 3"/>
          <p:cNvSpPr>
            <a:spLocks noGrp="1"/>
          </p:cNvSpPr>
          <p:nvPr>
            <p:ph type="hdr" sz="quarter" idx="10"/>
          </p:nvPr>
        </p:nvSpPr>
        <p:spPr/>
        <p:txBody>
          <a:bodyPr/>
          <a:lstStyle/>
          <a:p>
            <a:pPr>
              <a:defRPr/>
            </a:pPr>
            <a:r>
              <a:rPr lang="en-US" dirty="0" smtClean="0"/>
              <a:t>Advanced Power Supply System</a:t>
            </a:r>
            <a:endParaRPr lang="en-US" dirty="0">
              <a:latin typeface="Times New Roman" pitchFamily="18" charset="0"/>
            </a:endParaRPr>
          </a:p>
        </p:txBody>
      </p:sp>
      <p:sp>
        <p:nvSpPr>
          <p:cNvPr id="5" name="Slide Number Placeholder 4"/>
          <p:cNvSpPr>
            <a:spLocks noGrp="1"/>
          </p:cNvSpPr>
          <p:nvPr>
            <p:ph type="sldNum" sz="quarter" idx="11"/>
          </p:nvPr>
        </p:nvSpPr>
        <p:spPr/>
        <p:txBody>
          <a:bodyPr/>
          <a:lstStyle/>
          <a:p>
            <a:pPr>
              <a:defRPr/>
            </a:pPr>
            <a:fld id="{BCF6D9E6-90AD-4D4F-8F70-D0434AA0890A}" type="slidenum">
              <a:rPr lang="en-US" smtClean="0"/>
              <a:pPr>
                <a:defRPr/>
              </a:pPr>
              <a:t>5</a:t>
            </a:fld>
            <a:endParaRPr lang="en-US" dirty="0">
              <a:latin typeface="Times New Roman" pitchFamily="18" charset="0"/>
            </a:endParaRPr>
          </a:p>
        </p:txBody>
      </p:sp>
    </p:spTree>
    <p:extLst>
      <p:ext uri="{BB962C8B-B14F-4D97-AF65-F5344CB8AC3E}">
        <p14:creationId xmlns:p14="http://schemas.microsoft.com/office/powerpoint/2010/main" val="1926981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early</a:t>
            </a:r>
            <a:r>
              <a:rPr lang="en-US" baseline="0" dirty="0" smtClean="0"/>
              <a:t> “Low Profile” runway fixture mounting bolt slots were too wide and therefore used stainless steel flat washers to temporarily address the issue.  The newer “Low Profile” taxiway fixtures installed have corrected the issue with a new mounting plate with narrower slots eliminating the need for flat washers.  Note: We are testing the use of ceramic coated bolts at False River Regional as well.</a:t>
            </a:r>
          </a:p>
          <a:p>
            <a:r>
              <a:rPr lang="en-US" baseline="0" dirty="0" smtClean="0"/>
              <a:t>++++++++++++++++++++++++++++++++++++++++++++++++++++++++++++++++++++++++++++++++++++++++++++++++++++++++++++++++++++</a:t>
            </a:r>
          </a:p>
          <a:p>
            <a:endParaRPr lang="en-US" baseline="0" dirty="0" smtClean="0"/>
          </a:p>
          <a:p>
            <a:r>
              <a:rPr lang="en-US" baseline="0" dirty="0" smtClean="0"/>
              <a:t>Bolts (LSO-1 Light Base Flange Bolt – 3/8-16 x 1.5” @ 1.97 each) + freight were purchased from MCB Industries – Mary </a:t>
            </a:r>
            <a:r>
              <a:rPr lang="en-US" baseline="0" dirty="0" err="1" smtClean="0"/>
              <a:t>Baeten</a:t>
            </a:r>
            <a:r>
              <a:rPr lang="en-US" baseline="0" dirty="0" smtClean="0"/>
              <a:t> – 920-983-9740</a:t>
            </a:r>
            <a:endParaRPr lang="en-US" dirty="0"/>
          </a:p>
        </p:txBody>
      </p:sp>
      <p:sp>
        <p:nvSpPr>
          <p:cNvPr id="4" name="Slide Number Placeholder 3"/>
          <p:cNvSpPr>
            <a:spLocks noGrp="1"/>
          </p:cNvSpPr>
          <p:nvPr>
            <p:ph type="sldNum" sz="quarter" idx="10"/>
          </p:nvPr>
        </p:nvSpPr>
        <p:spPr/>
        <p:txBody>
          <a:bodyPr/>
          <a:lstStyle/>
          <a:p>
            <a:fld id="{DE4F5A0C-DB38-4901-A71C-DA166EFF94A1}" type="slidenum">
              <a:rPr lang="en-US" smtClean="0"/>
              <a:t>6</a:t>
            </a:fld>
            <a:endParaRPr lang="en-US" dirty="0"/>
          </a:p>
        </p:txBody>
      </p:sp>
    </p:spTree>
    <p:extLst>
      <p:ext uri="{BB962C8B-B14F-4D97-AF65-F5344CB8AC3E}">
        <p14:creationId xmlns:p14="http://schemas.microsoft.com/office/powerpoint/2010/main" val="583418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HZR provided an opportunity to perform a “real-world “ LED </a:t>
            </a:r>
            <a:r>
              <a:rPr lang="en-US" dirty="0" err="1" smtClean="0"/>
              <a:t>vs</a:t>
            </a:r>
            <a:r>
              <a:rPr lang="en-US" dirty="0" smtClean="0"/>
              <a:t> Quartz lighting system comparison – In the video segments the L-861E low profile threshold was changed to an</a:t>
            </a:r>
            <a:r>
              <a:rPr lang="en-US" baseline="0" dirty="0" smtClean="0"/>
              <a:t> elevated </a:t>
            </a:r>
            <a:r>
              <a:rPr lang="en-US" dirty="0" smtClean="0"/>
              <a:t>L-861E</a:t>
            </a:r>
            <a:r>
              <a:rPr lang="en-US" baseline="0" dirty="0" smtClean="0"/>
              <a:t> due to HZR pavement profile issues.  The Legacy Quartz Lighting System Fixtures were installed in 1997 at 10 feet from pavement edge.  The Threshold Fixture is an L-861 SE with 120 Watt Quartz Lamp with a 100 watt 6.6 Amp isolation transformer.</a:t>
            </a:r>
          </a:p>
          <a:p>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2000" b="1" u="sng" baseline="0" dirty="0" smtClean="0">
                <a:latin typeface="Arial" pitchFamily="34" charset="0"/>
                <a:cs typeface="Arial" pitchFamily="34" charset="0"/>
              </a:rPr>
              <a:t>Legacy Medium Intensity Runway</a:t>
            </a:r>
            <a:r>
              <a:rPr lang="en-US" sz="2000" baseline="0" dirty="0" smtClean="0">
                <a:latin typeface="Arial" pitchFamily="34" charset="0"/>
                <a:cs typeface="Arial" pitchFamily="34" charset="0"/>
              </a:rPr>
              <a:t> lighting system consists of 52 edge fixtures @ 45 watts and 16 threshold @ 120 watts for a total of 68 fixtures.  The total runway circuit approximate load of </a:t>
            </a:r>
            <a:r>
              <a:rPr lang="en-US" sz="2000" b="1" u="sng" baseline="0" dirty="0" smtClean="0">
                <a:latin typeface="Arial" pitchFamily="34" charset="0"/>
                <a:cs typeface="Arial" pitchFamily="34" charset="0"/>
              </a:rPr>
              <a:t>4,863 watts provided by a 6.6A – 7.5KW CCR.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DE4F5A0C-DB38-4901-A71C-DA166EFF94A1}" type="slidenum">
              <a:rPr lang="en-US" smtClean="0"/>
              <a:t>7</a:t>
            </a:fld>
            <a:endParaRPr lang="en-US" dirty="0"/>
          </a:p>
        </p:txBody>
      </p:sp>
    </p:spTree>
    <p:extLst>
      <p:ext uri="{BB962C8B-B14F-4D97-AF65-F5344CB8AC3E}">
        <p14:creationId xmlns:p14="http://schemas.microsoft.com/office/powerpoint/2010/main" val="2316293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000" b="1" u="sng" baseline="0" dirty="0" smtClean="0">
                <a:latin typeface="Arial" pitchFamily="34" charset="0"/>
                <a:cs typeface="Arial" pitchFamily="34" charset="0"/>
              </a:rPr>
              <a:t>LED Medium Intensity Runway lighting system using PWM Technology</a:t>
            </a:r>
            <a:r>
              <a:rPr lang="en-US" sz="2000" baseline="0" dirty="0" smtClean="0">
                <a:latin typeface="Arial" pitchFamily="34" charset="0"/>
                <a:cs typeface="Arial" pitchFamily="34" charset="0"/>
              </a:rPr>
              <a:t> consists of 52 edge and 16 threshold @ 15.2 watts each or 68 fixtures split into interleaved circuits with an approximate total load of </a:t>
            </a:r>
            <a:r>
              <a:rPr lang="en-US" sz="2000" b="1" u="sng" baseline="0" dirty="0" smtClean="0">
                <a:latin typeface="Arial" pitchFamily="34" charset="0"/>
                <a:cs typeface="Arial" pitchFamily="34" charset="0"/>
              </a:rPr>
              <a:t>1,100 watts provided by  two – 2.0 KW APS.</a:t>
            </a:r>
          </a:p>
        </p:txBody>
      </p:sp>
      <p:sp>
        <p:nvSpPr>
          <p:cNvPr id="4" name="Slide Number Placeholder 3"/>
          <p:cNvSpPr>
            <a:spLocks noGrp="1"/>
          </p:cNvSpPr>
          <p:nvPr>
            <p:ph type="sldNum" sz="quarter" idx="10"/>
          </p:nvPr>
        </p:nvSpPr>
        <p:spPr/>
        <p:txBody>
          <a:bodyPr/>
          <a:lstStyle/>
          <a:p>
            <a:fld id="{DE4F5A0C-DB38-4901-A71C-DA166EFF94A1}" type="slidenum">
              <a:rPr lang="en-US" smtClean="0"/>
              <a:t>8</a:t>
            </a:fld>
            <a:endParaRPr lang="en-US" dirty="0"/>
          </a:p>
        </p:txBody>
      </p:sp>
    </p:spTree>
    <p:extLst>
      <p:ext uri="{BB962C8B-B14F-4D97-AF65-F5344CB8AC3E}">
        <p14:creationId xmlns:p14="http://schemas.microsoft.com/office/powerpoint/2010/main" val="3912411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The L-861 LED low profile</a:t>
            </a:r>
            <a:r>
              <a:rPr lang="en-US" baseline="0" dirty="0" smtClean="0"/>
              <a:t> fixture with a 20/25 watt isolation transformer and the elevated L-861 Quartz Fixture with a 30/45 watt isolation transformer – There is an 8 foot separation between the fixtures.</a:t>
            </a:r>
          </a:p>
          <a:p>
            <a:endParaRPr lang="en-US" baseline="0" dirty="0" smtClean="0"/>
          </a:p>
          <a:p>
            <a:pPr>
              <a:buNone/>
            </a:pPr>
            <a:r>
              <a:rPr lang="en-US" b="1" u="sng" baseline="0" dirty="0" smtClean="0"/>
              <a:t>Side by side comparison both circuits</a:t>
            </a:r>
          </a:p>
          <a:p>
            <a:pPr>
              <a:buNone/>
            </a:pPr>
            <a:endParaRPr lang="en-US" baseline="0" dirty="0" smtClean="0"/>
          </a:p>
          <a:p>
            <a:pPr>
              <a:buNone/>
            </a:pPr>
            <a:r>
              <a:rPr lang="en-US" baseline="0" dirty="0" smtClean="0"/>
              <a:t>(Removal of #2 PWM circuit energy) Test comparison of CCR </a:t>
            </a:r>
            <a:r>
              <a:rPr lang="en-US" baseline="0" dirty="0" err="1" smtClean="0"/>
              <a:t>vs</a:t>
            </a:r>
            <a:r>
              <a:rPr lang="en-US" baseline="0" dirty="0" smtClean="0"/>
              <a:t> half of the LED fixtures and see if the LED visibility is adequate for VFR or not lower than 1 mile visibility conditions for dusk to dawn operations by photocell only.</a:t>
            </a:r>
          </a:p>
          <a:p>
            <a:pPr>
              <a:buNone/>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E4F5A0C-DB38-4901-A71C-DA166EFF94A1}" type="slidenum">
              <a:rPr lang="en-US" smtClean="0"/>
              <a:t>9</a:t>
            </a:fld>
            <a:endParaRPr lang="en-US" dirty="0"/>
          </a:p>
        </p:txBody>
      </p:sp>
    </p:spTree>
    <p:extLst>
      <p:ext uri="{BB962C8B-B14F-4D97-AF65-F5344CB8AC3E}">
        <p14:creationId xmlns:p14="http://schemas.microsoft.com/office/powerpoint/2010/main" val="5436705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E6DCC1C3-8C1D-4DA6-9064-61DF400BAF89}" type="datetimeFigureOut">
              <a:rPr lang="en-US" smtClean="0"/>
              <a:t>9/29/2015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246CD4-30D9-4AF4-AB94-95158C3ABB4D}" type="slidenum">
              <a:rPr lang="en-US" smtClean="0"/>
              <a:t>‹#›</a:t>
            </a:fld>
            <a:endParaRPr lang="en-US" dirty="0"/>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DCC1C3-8C1D-4DA6-9064-61DF400BAF89}" type="datetimeFigureOut">
              <a:rPr lang="en-US" smtClean="0"/>
              <a:t>9/29/2015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246CD4-30D9-4AF4-AB94-95158C3ABB4D}"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DCC1C3-8C1D-4DA6-9064-61DF400BAF89}" type="datetimeFigureOut">
              <a:rPr lang="en-US" smtClean="0"/>
              <a:t>9/29/2015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246CD4-30D9-4AF4-AB94-95158C3ABB4D}"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E6DCC1C3-8C1D-4DA6-9064-61DF400BAF89}" type="datetimeFigureOut">
              <a:rPr lang="en-US" smtClean="0"/>
              <a:t>9/29/2015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246CD4-30D9-4AF4-AB94-95158C3ABB4D}" type="slidenum">
              <a:rPr lang="en-US" smtClean="0"/>
              <a:t>‹#›</a:t>
            </a:fld>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DCC1C3-8C1D-4DA6-9064-61DF400BAF89}" type="datetimeFigureOut">
              <a:rPr lang="en-US" smtClean="0"/>
              <a:t>9/29/2015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246CD4-30D9-4AF4-AB94-95158C3ABB4D}"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E6DCC1C3-8C1D-4DA6-9064-61DF400BAF89}" type="datetimeFigureOut">
              <a:rPr lang="en-US" smtClean="0"/>
              <a:t>9/29/2015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246CD4-30D9-4AF4-AB94-95158C3ABB4D}"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E6DCC1C3-8C1D-4DA6-9064-61DF400BAF89}" type="datetimeFigureOut">
              <a:rPr lang="en-US" smtClean="0"/>
              <a:t>9/29/2015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E246CD4-30D9-4AF4-AB94-95158C3ABB4D}"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6DCC1C3-8C1D-4DA6-9064-61DF400BAF89}" type="datetimeFigureOut">
              <a:rPr lang="en-US" smtClean="0"/>
              <a:t>9/29/2015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E246CD4-30D9-4AF4-AB94-95158C3ABB4D}"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DCC1C3-8C1D-4DA6-9064-61DF400BAF89}" type="datetimeFigureOut">
              <a:rPr lang="en-US" smtClean="0"/>
              <a:t>9/29/2015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E246CD4-30D9-4AF4-AB94-95158C3ABB4D}"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DCC1C3-8C1D-4DA6-9064-61DF400BAF89}" type="datetimeFigureOut">
              <a:rPr lang="en-US" smtClean="0"/>
              <a:t>9/29/2015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246CD4-30D9-4AF4-AB94-95158C3ABB4D}"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DCC1C3-8C1D-4DA6-9064-61DF400BAF89}" type="datetimeFigureOut">
              <a:rPr lang="en-US" smtClean="0"/>
              <a:t>9/29/2015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246CD4-30D9-4AF4-AB94-95158C3ABB4D}"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E6DCC1C3-8C1D-4DA6-9064-61DF400BAF89}" type="datetimeFigureOut">
              <a:rPr lang="en-US" smtClean="0"/>
              <a:t>9/29/2015</a:t>
            </a:fld>
            <a:endParaRPr lang="en-US" dirty="0"/>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dirty="0"/>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CE246CD4-30D9-4AF4-AB94-95158C3ABB4D}"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8.jpg"/></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2.JP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4.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35.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4.jpg"/><Relationship Id="rId4" Type="http://schemas.openxmlformats.org/officeDocument/2006/relationships/image" Target="../media/image47.png"/><Relationship Id="rId9"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838200" y="3276600"/>
            <a:ext cx="7467600" cy="838200"/>
          </a:xfrm>
        </p:spPr>
        <p:txBody>
          <a:bodyPr>
            <a:normAutofit/>
          </a:bodyPr>
          <a:lstStyle/>
          <a:p>
            <a:r>
              <a:rPr lang="en-US" sz="2000" b="1" dirty="0" smtClean="0"/>
              <a:t>LA DOTD AVIATION TRAINING WORKSHOP</a:t>
            </a:r>
          </a:p>
          <a:p>
            <a:r>
              <a:rPr lang="en-US" sz="2000" b="1" dirty="0" smtClean="0"/>
              <a:t>SEPTEMBER 18, 2014</a:t>
            </a:r>
          </a:p>
        </p:txBody>
      </p:sp>
      <p:sp>
        <p:nvSpPr>
          <p:cNvPr id="2050" name="Rectangle 2"/>
          <p:cNvSpPr>
            <a:spLocks noGrp="1" noChangeArrowheads="1"/>
          </p:cNvSpPr>
          <p:nvPr>
            <p:ph type="ctrTitle"/>
          </p:nvPr>
        </p:nvSpPr>
        <p:spPr>
          <a:xfrm>
            <a:off x="457200" y="228600"/>
            <a:ext cx="8229600" cy="2971800"/>
          </a:xfrm>
        </p:spPr>
        <p:txBody>
          <a:bodyPr>
            <a:noAutofit/>
          </a:bodyPr>
          <a:lstStyle/>
          <a:p>
            <a:r>
              <a:rPr lang="en-US" sz="3600" b="1" dirty="0" smtClean="0">
                <a:solidFill>
                  <a:schemeClr val="tx2"/>
                </a:solidFill>
                <a:effectLst>
                  <a:outerShdw blurRad="38100" dist="38100" dir="2700000" algn="tl">
                    <a:srgbClr val="000000">
                      <a:alpha val="43137"/>
                    </a:srgbClr>
                  </a:outerShdw>
                </a:effectLst>
              </a:rPr>
              <a:t>False River Regional – HZR</a:t>
            </a:r>
            <a:br>
              <a:rPr lang="en-US" sz="3600" b="1" dirty="0" smtClean="0">
                <a:solidFill>
                  <a:schemeClr val="tx2"/>
                </a:solidFill>
                <a:effectLst>
                  <a:outerShdw blurRad="38100" dist="38100" dir="2700000" algn="tl">
                    <a:srgbClr val="000000">
                      <a:alpha val="43137"/>
                    </a:srgbClr>
                  </a:outerShdw>
                </a:effectLst>
              </a:rPr>
            </a:br>
            <a:r>
              <a:rPr lang="en-US" sz="3600" b="1" dirty="0" smtClean="0">
                <a:effectLst>
                  <a:outerShdw blurRad="38100" dist="38100" dir="2700000" algn="tl">
                    <a:srgbClr val="000000">
                      <a:alpha val="43137"/>
                    </a:srgbClr>
                  </a:outerShdw>
                </a:effectLst>
              </a:rPr>
              <a:t>“</a:t>
            </a:r>
            <a:r>
              <a:rPr lang="en-US" sz="3600" b="1" i="1" dirty="0" smtClean="0">
                <a:effectLst>
                  <a:outerShdw blurRad="38100" dist="38100" dir="2700000" algn="tl">
                    <a:srgbClr val="000000">
                      <a:alpha val="43137"/>
                    </a:srgbClr>
                  </a:outerShdw>
                </a:effectLst>
              </a:rPr>
              <a:t>Real World” LED Lighting Tests</a:t>
            </a:r>
            <a:r>
              <a:rPr lang="en-US" sz="3600" b="1" i="1" dirty="0" smtClean="0"/>
              <a:t/>
            </a:r>
            <a:br>
              <a:rPr lang="en-US" sz="3600" b="1" i="1" dirty="0" smtClean="0"/>
            </a:br>
            <a:r>
              <a:rPr lang="en-US" sz="3600" b="1" u="sng" dirty="0" smtClean="0">
                <a:solidFill>
                  <a:schemeClr val="tx2"/>
                </a:solidFill>
                <a:effectLst>
                  <a:outerShdw blurRad="38100" dist="38100" dir="2700000" algn="tl">
                    <a:srgbClr val="000000">
                      <a:alpha val="43137"/>
                    </a:srgbClr>
                  </a:outerShdw>
                </a:effectLst>
              </a:rPr>
              <a:t>PROGRAM OVERVIEW</a:t>
            </a:r>
            <a:r>
              <a:rPr lang="en-US" sz="3600" i="1" dirty="0" smtClean="0">
                <a:solidFill>
                  <a:srgbClr val="FFFF00"/>
                </a:solidFill>
              </a:rPr>
              <a:t/>
            </a:r>
            <a:br>
              <a:rPr lang="en-US" sz="3600" i="1" dirty="0" smtClean="0">
                <a:solidFill>
                  <a:srgbClr val="FFFF00"/>
                </a:solidFill>
              </a:rPr>
            </a:br>
            <a:r>
              <a:rPr lang="en-US" sz="3600" b="1" dirty="0" smtClean="0"/>
              <a:t>SOLAR Retro-Reflector Markers</a:t>
            </a:r>
            <a:r>
              <a:rPr lang="en-US" sz="3600" i="1" dirty="0"/>
              <a:t/>
            </a:r>
            <a:br>
              <a:rPr lang="en-US" sz="3600" i="1" dirty="0"/>
            </a:br>
            <a:r>
              <a:rPr lang="en-US" sz="3600" b="1" dirty="0" smtClean="0">
                <a:effectLst>
                  <a:outerShdw blurRad="38100" dist="38100" dir="2700000" algn="tl">
                    <a:srgbClr val="000000">
                      <a:alpha val="43137"/>
                    </a:srgbClr>
                  </a:outerShdw>
                </a:effectLst>
              </a:rPr>
              <a:t>RWY &amp; Solar TWY – PWM &amp; 6.6 / 6.6</a:t>
            </a:r>
            <a:r>
              <a:rPr lang="en-US" sz="3600" b="1" dirty="0" smtClean="0"/>
              <a:t> </a:t>
            </a:r>
            <a:endParaRPr lang="en-US" sz="3600" i="1" dirty="0"/>
          </a:p>
        </p:txBody>
      </p:sp>
      <p:pic>
        <p:nvPicPr>
          <p:cNvPr id="2052" name="Picture 4" descr="DOTD Aviatio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4419600"/>
            <a:ext cx="4768533" cy="19370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419600"/>
            <a:ext cx="3438469" cy="193700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43322298"/>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algn="ctr"/>
            <a:r>
              <a:rPr lang="en-US" b="1" u="sng" dirty="0" smtClean="0">
                <a:effectLst>
                  <a:outerShdw blurRad="38100" dist="38100" dir="2700000" algn="tl">
                    <a:srgbClr val="000000">
                      <a:alpha val="43137"/>
                    </a:srgbClr>
                  </a:outerShdw>
                </a:effectLst>
              </a:rPr>
              <a:t>RUNWAY Edge Fixture – Elevated</a:t>
            </a:r>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Color Coded 5KV CABLE Circuit – APS (PWM)</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sz="quarter" idx="13"/>
          </p:nvPr>
        </p:nvSpPr>
        <p:spPr/>
        <p:txBody>
          <a:bodyPr/>
          <a:lstStyle/>
          <a:p>
            <a:pPr marL="0" indent="0" algn="r">
              <a:buNone/>
            </a:pPr>
            <a:endParaRPr lang="en-US" dirty="0"/>
          </a:p>
        </p:txBody>
      </p:sp>
      <p:pic>
        <p:nvPicPr>
          <p:cNvPr id="1026" name="Picture 2" descr="C:\Farmerville\Airfield Lighting Rehabilitation - 2011\Ltg_Const_Photos\IMG_40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2" y="1143000"/>
            <a:ext cx="8305799" cy="5334000"/>
          </a:xfrm>
          <a:prstGeom prst="rect">
            <a:avLst/>
          </a:prstGeom>
          <a:noFill/>
          <a:extLst>
            <a:ext uri="{909E8E84-426E-40DD-AFC4-6F175D3DCCD1}">
              <a14:hiddenFill xmlns:a14="http://schemas.microsoft.com/office/drawing/2010/main">
                <a:solidFill>
                  <a:srgbClr val="FFFFFF"/>
                </a:solidFill>
              </a14:hiddenFill>
            </a:ext>
          </a:extLst>
        </p:spPr>
      </p:pic>
      <p:sp>
        <p:nvSpPr>
          <p:cNvPr id="4" name="Down Arrow 3"/>
          <p:cNvSpPr/>
          <p:nvPr/>
        </p:nvSpPr>
        <p:spPr>
          <a:xfrm rot="3538175">
            <a:off x="5568295" y="1875616"/>
            <a:ext cx="484632" cy="978408"/>
          </a:xfrm>
          <a:prstGeom prst="downArrow">
            <a:avLst/>
          </a:prstGeom>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350709" y="1828800"/>
            <a:ext cx="2108269"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Shorting Device</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36996557"/>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487362"/>
          </a:xfrm>
        </p:spPr>
        <p:txBody>
          <a:bodyPr>
            <a:normAutofit/>
          </a:bodyPr>
          <a:lstStyle/>
          <a:p>
            <a:pPr algn="ctr"/>
            <a:r>
              <a:rPr lang="en-US" sz="2400" b="1" u="sng" dirty="0" smtClean="0">
                <a:effectLst>
                  <a:outerShdw blurRad="38100" dist="38100" dir="2700000" algn="tl">
                    <a:srgbClr val="000000">
                      <a:alpha val="43137"/>
                    </a:srgbClr>
                  </a:outerShdw>
                </a:effectLst>
              </a:rPr>
              <a:t>SOLAR TAXIWAY LIGHTING ENABLED BY PWM Technology </a:t>
            </a:r>
            <a:endParaRPr lang="en-US" sz="2400" b="1" u="sng" dirty="0">
              <a:effectLst>
                <a:outerShdw blurRad="38100" dist="38100" dir="2700000" algn="tl">
                  <a:srgbClr val="000000">
                    <a:alpha val="43137"/>
                  </a:srgbClr>
                </a:outerShdw>
              </a:effectLst>
            </a:endParaRPr>
          </a:p>
        </p:txBody>
      </p:sp>
      <p:sp>
        <p:nvSpPr>
          <p:cNvPr id="3" name="TextBox 2"/>
          <p:cNvSpPr txBox="1"/>
          <p:nvPr/>
        </p:nvSpPr>
        <p:spPr>
          <a:xfrm>
            <a:off x="304800" y="5497204"/>
            <a:ext cx="4412974" cy="830997"/>
          </a:xfrm>
          <a:prstGeom prst="rect">
            <a:avLst/>
          </a:prstGeom>
          <a:noFill/>
        </p:spPr>
        <p:txBody>
          <a:bodyPr wrap="square" rtlCol="0">
            <a:spAutoFit/>
          </a:bodyPr>
          <a:lstStyle/>
          <a:p>
            <a:pPr algn="ctr"/>
            <a:r>
              <a:rPr lang="en-US" sz="2400" b="1" dirty="0" smtClean="0">
                <a:effectLst>
                  <a:outerShdw blurRad="38100" dist="38100" dir="2700000" algn="tl">
                    <a:srgbClr val="000000">
                      <a:alpha val="43137"/>
                    </a:srgbClr>
                  </a:outerShdw>
                </a:effectLst>
              </a:rPr>
              <a:t>160 Taxiway L-852T Fixtures  </a:t>
            </a:r>
          </a:p>
          <a:p>
            <a:pPr algn="ctr"/>
            <a:r>
              <a:rPr lang="en-US" sz="2400" b="1" dirty="0" smtClean="0">
                <a:effectLst>
                  <a:outerShdw blurRad="38100" dist="38100" dir="2700000" algn="tl">
                    <a:srgbClr val="000000">
                      <a:alpha val="43137"/>
                    </a:srgbClr>
                  </a:outerShdw>
                </a:effectLst>
              </a:rPr>
              <a:t>APS Connected Load 863 Watts</a:t>
            </a:r>
            <a:endParaRPr lang="en-US" sz="2400" b="1" dirty="0">
              <a:effectLst>
                <a:outerShdw blurRad="38100" dist="38100" dir="2700000" algn="tl">
                  <a:srgbClr val="000000">
                    <a:alpha val="43137"/>
                  </a:srgbClr>
                </a:outerShdw>
              </a:effectLst>
            </a:endParaRPr>
          </a:p>
        </p:txBody>
      </p:sp>
      <p:sp>
        <p:nvSpPr>
          <p:cNvPr id="5" name="TextBox 4"/>
          <p:cNvSpPr txBox="1"/>
          <p:nvPr/>
        </p:nvSpPr>
        <p:spPr>
          <a:xfrm>
            <a:off x="4862670" y="5497204"/>
            <a:ext cx="3848746" cy="830997"/>
          </a:xfrm>
          <a:prstGeom prst="rect">
            <a:avLst/>
          </a:prstGeom>
          <a:noFill/>
        </p:spPr>
        <p:txBody>
          <a:bodyPr wrap="none" rtlCol="0">
            <a:spAutoFit/>
          </a:bodyPr>
          <a:lstStyle/>
          <a:p>
            <a:pPr algn="ctr"/>
            <a:r>
              <a:rPr lang="en-US" sz="2400" b="1" dirty="0" smtClean="0">
                <a:effectLst>
                  <a:outerShdw blurRad="38100" dist="38100" dir="2700000" algn="tl">
                    <a:srgbClr val="000000">
                      <a:alpha val="43137"/>
                    </a:srgbClr>
                  </a:outerShdw>
                </a:effectLst>
              </a:rPr>
              <a:t>Inverter - 1.00 Amp @ 240 VAC</a:t>
            </a:r>
          </a:p>
          <a:p>
            <a:pPr algn="ctr"/>
            <a:r>
              <a:rPr lang="en-US" sz="2400" b="1" dirty="0" smtClean="0">
                <a:effectLst>
                  <a:outerShdw blurRad="38100" dist="38100" dir="2700000" algn="tl">
                    <a:srgbClr val="000000">
                      <a:alpha val="43137"/>
                    </a:srgbClr>
                  </a:outerShdw>
                </a:effectLst>
              </a:rPr>
              <a:t>Battery Voltage 51.29 VDC</a:t>
            </a:r>
            <a:endParaRPr lang="en-US" sz="2400" b="1" dirty="0">
              <a:effectLst>
                <a:outerShdw blurRad="38100" dist="38100" dir="2700000" algn="tl">
                  <a:srgbClr val="000000">
                    <a:alpha val="43137"/>
                  </a:srgbClr>
                </a:outerShdw>
              </a:effectLst>
            </a:endParaRPr>
          </a:p>
        </p:txBody>
      </p:sp>
      <p:pic>
        <p:nvPicPr>
          <p:cNvPr id="6" name="Content Placeholder 5"/>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4776026" y="1447800"/>
            <a:ext cx="3962400" cy="3886199"/>
          </a:xfrm>
        </p:spPr>
      </p:pic>
      <p:pic>
        <p:nvPicPr>
          <p:cNvPr id="14" name="Content Placeholder 13"/>
          <p:cNvPicPr>
            <a:picLocks noGrp="1" noChangeAspect="1"/>
          </p:cNvPicPr>
          <p:nvPr>
            <p:ph sz="quarter" idx="13"/>
          </p:nvPr>
        </p:nvPicPr>
        <p:blipFill>
          <a:blip r:embed="rId4" cstate="print">
            <a:extLst>
              <a:ext uri="{28A0092B-C50C-407E-A947-70E740481C1C}">
                <a14:useLocalDpi xmlns:a14="http://schemas.microsoft.com/office/drawing/2010/main" val="0"/>
              </a:ext>
            </a:extLst>
          </a:blip>
          <a:stretch>
            <a:fillRect/>
          </a:stretch>
        </p:blipFill>
        <p:spPr>
          <a:xfrm>
            <a:off x="381000" y="1524000"/>
            <a:ext cx="4191000" cy="3810000"/>
          </a:xfrm>
        </p:spPr>
      </p:pic>
      <p:sp>
        <p:nvSpPr>
          <p:cNvPr id="17" name="Title 1"/>
          <p:cNvSpPr txBox="1">
            <a:spLocks/>
          </p:cNvSpPr>
          <p:nvPr/>
        </p:nvSpPr>
        <p:spPr>
          <a:xfrm>
            <a:off x="304800" y="891380"/>
            <a:ext cx="8254216" cy="434181"/>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b="1" dirty="0" smtClean="0">
                <a:effectLst>
                  <a:outerShdw blurRad="38100" dist="38100" dir="2700000" algn="tl">
                    <a:srgbClr val="000000">
                      <a:alpha val="43137"/>
                    </a:srgbClr>
                  </a:outerShdw>
                </a:effectLst>
              </a:rPr>
              <a:t>ADVANCED POWER SUPPLY (APS) @ 10% INTENSITY</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6471554"/>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8"/>
            <a:ext cx="7924800" cy="487362"/>
          </a:xfrm>
        </p:spPr>
        <p:txBody>
          <a:bodyPr/>
          <a:lstStyle/>
          <a:p>
            <a:r>
              <a:rPr lang="en-US" b="1" u="sng" dirty="0" smtClean="0">
                <a:effectLst>
                  <a:outerShdw blurRad="38100" dist="38100" dir="2700000" algn="tl">
                    <a:srgbClr val="000000">
                      <a:alpha val="43137"/>
                    </a:srgbClr>
                  </a:outerShdw>
                </a:effectLst>
              </a:rPr>
              <a:t>PULSE WIDTH MODULATION (PWM) WAVE FORM</a:t>
            </a:r>
            <a:endParaRPr lang="en-US" b="1" u="sng" dirty="0">
              <a:effectLst>
                <a:outerShdw blurRad="38100" dist="38100" dir="2700000" algn="tl">
                  <a:srgbClr val="000000">
                    <a:alpha val="43137"/>
                  </a:srgbClr>
                </a:outerShdw>
              </a:effectLst>
            </a:endParaRPr>
          </a:p>
        </p:txBody>
      </p:sp>
      <p:sp>
        <p:nvSpPr>
          <p:cNvPr id="7" name="TextBox 6"/>
          <p:cNvSpPr txBox="1"/>
          <p:nvPr/>
        </p:nvSpPr>
        <p:spPr>
          <a:xfrm>
            <a:off x="609599" y="762000"/>
            <a:ext cx="7911547" cy="461665"/>
          </a:xfrm>
          <a:prstGeom prst="rect">
            <a:avLst/>
          </a:prstGeom>
          <a:noFill/>
        </p:spPr>
        <p:txBody>
          <a:bodyPr wrap="square" rtlCol="0">
            <a:spAutoFit/>
          </a:bodyPr>
          <a:lstStyle/>
          <a:p>
            <a:pPr algn="ctr"/>
            <a:r>
              <a:rPr lang="en-US" sz="2400" b="1" dirty="0" smtClean="0">
                <a:effectLst>
                  <a:outerShdw blurRad="38100" dist="38100" dir="2700000" algn="tl">
                    <a:srgbClr val="000000">
                      <a:alpha val="43137"/>
                    </a:srgbClr>
                  </a:outerShdw>
                </a:effectLst>
              </a:rPr>
              <a:t>From The Advanced Power Supply (APS) </a:t>
            </a:r>
            <a:endParaRPr lang="en-US" sz="2400" b="1" dirty="0">
              <a:effectLst>
                <a:outerShdw blurRad="38100" dist="38100" dir="2700000" algn="tl">
                  <a:srgbClr val="000000">
                    <a:alpha val="43137"/>
                  </a:srgbClr>
                </a:outerShdw>
              </a:effectLst>
            </a:endParaRPr>
          </a:p>
        </p:txBody>
      </p:sp>
      <p:pic>
        <p:nvPicPr>
          <p:cNvPr id="18" name="Content Placeholder 17"/>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565372" y="1447800"/>
            <a:ext cx="4197628" cy="4267200"/>
          </a:xfrm>
        </p:spPr>
      </p:pic>
      <p:pic>
        <p:nvPicPr>
          <p:cNvPr id="17" name="Content Placeholder 16"/>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381000" y="1447800"/>
            <a:ext cx="4038600" cy="4267200"/>
          </a:xfrm>
        </p:spPr>
      </p:pic>
      <p:sp>
        <p:nvSpPr>
          <p:cNvPr id="19" name="TextBox 18"/>
          <p:cNvSpPr txBox="1"/>
          <p:nvPr/>
        </p:nvSpPr>
        <p:spPr>
          <a:xfrm>
            <a:off x="761999" y="6172200"/>
            <a:ext cx="7911547" cy="461665"/>
          </a:xfrm>
          <a:prstGeom prst="rect">
            <a:avLst/>
          </a:prstGeom>
          <a:noFill/>
        </p:spPr>
        <p:txBody>
          <a:bodyPr wrap="square" rtlCol="0">
            <a:spAutoFit/>
          </a:bodyPr>
          <a:lstStyle/>
          <a:p>
            <a:pPr algn="ctr"/>
            <a:r>
              <a:rPr lang="en-US" sz="2400" b="1" dirty="0" smtClean="0">
                <a:effectLst>
                  <a:outerShdw blurRad="38100" dist="38100" dir="2700000" algn="tl">
                    <a:srgbClr val="000000">
                      <a:alpha val="43137"/>
                    </a:srgbClr>
                  </a:outerShdw>
                </a:effectLst>
              </a:rPr>
              <a:t>APS – 10% Intensity 231 VDC @ 2 Amps </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16272878"/>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8"/>
            <a:ext cx="7924800" cy="487362"/>
          </a:xfrm>
        </p:spPr>
        <p:txBody>
          <a:bodyPr/>
          <a:lstStyle/>
          <a:p>
            <a:r>
              <a:rPr lang="en-US" b="1" u="sng" dirty="0" smtClean="0">
                <a:effectLst>
                  <a:outerShdw blurRad="38100" dist="38100" dir="2700000" algn="tl">
                    <a:srgbClr val="000000">
                      <a:alpha val="43137"/>
                    </a:srgbClr>
                  </a:outerShdw>
                </a:effectLst>
              </a:rPr>
              <a:t>PULSE WIDTH MODULATION (PWM) WAVE FORM</a:t>
            </a:r>
            <a:endParaRPr lang="en-US" b="1" u="sng" dirty="0">
              <a:effectLst>
                <a:outerShdw blurRad="38100" dist="38100" dir="2700000" algn="tl">
                  <a:srgbClr val="000000">
                    <a:alpha val="43137"/>
                  </a:srgbClr>
                </a:outerShdw>
              </a:effectLst>
            </a:endParaRPr>
          </a:p>
        </p:txBody>
      </p:sp>
      <p:sp>
        <p:nvSpPr>
          <p:cNvPr id="9" name="TextBox 8"/>
          <p:cNvSpPr txBox="1"/>
          <p:nvPr/>
        </p:nvSpPr>
        <p:spPr>
          <a:xfrm>
            <a:off x="622851" y="6172200"/>
            <a:ext cx="7924801" cy="461665"/>
          </a:xfrm>
          <a:prstGeom prst="rect">
            <a:avLst/>
          </a:prstGeom>
          <a:noFill/>
        </p:spPr>
        <p:txBody>
          <a:bodyPr wrap="square" rtlCol="0">
            <a:spAutoFit/>
          </a:bodyPr>
          <a:lstStyle/>
          <a:p>
            <a:pPr algn="ctr"/>
            <a:r>
              <a:rPr lang="en-US" sz="2400" b="1" dirty="0" smtClean="0">
                <a:effectLst>
                  <a:outerShdw blurRad="38100" dist="38100" dir="2700000" algn="tl">
                    <a:srgbClr val="000000">
                      <a:alpha val="43137"/>
                    </a:srgbClr>
                  </a:outerShdw>
                </a:effectLst>
              </a:rPr>
              <a:t>APS – 100% Intensity 371 VDC @ 2 Amps </a:t>
            </a:r>
            <a:endParaRPr lang="en-US" sz="2400" b="1" dirty="0">
              <a:effectLst>
                <a:outerShdw blurRad="38100" dist="38100" dir="2700000" algn="tl">
                  <a:srgbClr val="000000">
                    <a:alpha val="43137"/>
                  </a:srgbClr>
                </a:outerShdw>
              </a:effectLst>
            </a:endParaRPr>
          </a:p>
        </p:txBody>
      </p:sp>
      <p:pic>
        <p:nvPicPr>
          <p:cNvPr id="13" name="Content Placeholder 1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04800" y="1600200"/>
            <a:ext cx="4191000" cy="4114800"/>
          </a:xfrm>
        </p:spPr>
      </p:pic>
      <p:pic>
        <p:nvPicPr>
          <p:cNvPr id="14" name="Content Placeholder 13"/>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4648200" y="1600200"/>
            <a:ext cx="4114800" cy="4114800"/>
          </a:xfrm>
        </p:spPr>
      </p:pic>
      <p:sp>
        <p:nvSpPr>
          <p:cNvPr id="15" name="TextBox 14"/>
          <p:cNvSpPr txBox="1"/>
          <p:nvPr/>
        </p:nvSpPr>
        <p:spPr>
          <a:xfrm>
            <a:off x="609599" y="762000"/>
            <a:ext cx="7911547" cy="461665"/>
          </a:xfrm>
          <a:prstGeom prst="rect">
            <a:avLst/>
          </a:prstGeom>
          <a:noFill/>
        </p:spPr>
        <p:txBody>
          <a:bodyPr wrap="square" rtlCol="0">
            <a:spAutoFit/>
          </a:bodyPr>
          <a:lstStyle/>
          <a:p>
            <a:pPr algn="ctr"/>
            <a:r>
              <a:rPr lang="en-US" sz="2400" b="1" dirty="0" smtClean="0">
                <a:effectLst>
                  <a:outerShdw blurRad="38100" dist="38100" dir="2700000" algn="tl">
                    <a:srgbClr val="000000">
                      <a:alpha val="43137"/>
                    </a:srgbClr>
                  </a:outerShdw>
                </a:effectLst>
              </a:rPr>
              <a:t>From The Advanced Power Supply (APS) </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99941956"/>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p:spPr>
        <p:txBody>
          <a:bodyPr>
            <a:normAutofit/>
          </a:bodyPr>
          <a:lstStyle/>
          <a:p>
            <a:pPr algn="ctr"/>
            <a:r>
              <a:rPr lang="en-US" b="1" u="sng" dirty="0" smtClean="0">
                <a:effectLst>
                  <a:outerShdw blurRad="38100" dist="38100" dir="2700000" algn="tl">
                    <a:srgbClr val="000000">
                      <a:alpha val="43137"/>
                    </a:srgbClr>
                  </a:outerShdw>
                </a:effectLst>
              </a:rPr>
              <a:t>1.75 KW OFF-GRID PHOTOVOLTAIC ARRAY</a:t>
            </a:r>
            <a:endParaRPr lang="en-US" b="1" dirty="0">
              <a:effectLst>
                <a:outerShdw blurRad="38100" dist="38100" dir="2700000" algn="tl">
                  <a:srgbClr val="000000">
                    <a:alpha val="43137"/>
                  </a:srgbClr>
                </a:outerShdw>
              </a:effectLst>
            </a:endParaRPr>
          </a:p>
        </p:txBody>
      </p:sp>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609602" y="1219200"/>
            <a:ext cx="8000999" cy="5257800"/>
          </a:xfrm>
        </p:spPr>
      </p:pic>
      <p:sp>
        <p:nvSpPr>
          <p:cNvPr id="5" name="Title 1"/>
          <p:cNvSpPr txBox="1">
            <a:spLocks/>
          </p:cNvSpPr>
          <p:nvPr/>
        </p:nvSpPr>
        <p:spPr>
          <a:xfrm>
            <a:off x="457200" y="685800"/>
            <a:ext cx="8229600" cy="533400"/>
          </a:xfrm>
          <a:prstGeom prst="rect">
            <a:avLst/>
          </a:prstGeom>
        </p:spPr>
        <p:txBody>
          <a:bodyPr vert="horz" lIns="91440" tIns="45720" rIns="91440" bIns="45720" rtlCol="0" anchor="b" anchorCtr="0">
            <a:normAutofit fontScale="97500"/>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smtClean="0">
                <a:effectLst>
                  <a:outerShdw blurRad="38100" dist="38100" dir="2700000" algn="tl">
                    <a:srgbClr val="000000">
                      <a:alpha val="43137"/>
                    </a:srgbClr>
                  </a:outerShdw>
                </a:effectLst>
              </a:rPr>
              <a:t>48VDC PASSIVE COOLING BATTERY ENCLOSURE</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08893368"/>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48600" cy="457200"/>
          </a:xfrm>
        </p:spPr>
        <p:txBody>
          <a:bodyPr>
            <a:normAutofit fontScale="90000"/>
          </a:bodyPr>
          <a:lstStyle/>
          <a:p>
            <a:pPr algn="ctr"/>
            <a:r>
              <a:rPr lang="en-US" b="1" u="sng" dirty="0" smtClean="0"/>
              <a:t>WATER JACKETED</a:t>
            </a:r>
            <a:r>
              <a:rPr lang="en-US" b="1" u="sng" dirty="0" smtClean="0">
                <a:effectLst>
                  <a:outerShdw blurRad="38100" dist="38100" dir="2700000" algn="tl">
                    <a:srgbClr val="000000">
                      <a:alpha val="43137"/>
                    </a:srgbClr>
                  </a:outerShdw>
                </a:effectLst>
              </a:rPr>
              <a:t> “Cool Cell” Enclosure</a:t>
            </a:r>
            <a:endParaRPr lang="en-US" b="1" u="sng" dirty="0">
              <a:effectLst>
                <a:outerShdw blurRad="38100" dist="38100" dir="2700000" algn="tl">
                  <a:srgbClr val="000000">
                    <a:alpha val="43137"/>
                  </a:srgbClr>
                </a:outerShdw>
              </a:effectLst>
            </a:endParaRPr>
          </a:p>
        </p:txBody>
      </p:sp>
      <p:pic>
        <p:nvPicPr>
          <p:cNvPr id="6" name="Content Placeholder 5"/>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609602" y="1600200"/>
            <a:ext cx="7848599" cy="4876800"/>
          </a:xfrm>
        </p:spPr>
      </p:pic>
      <p:sp>
        <p:nvSpPr>
          <p:cNvPr id="4" name="Title 1"/>
          <p:cNvSpPr txBox="1">
            <a:spLocks/>
          </p:cNvSpPr>
          <p:nvPr/>
        </p:nvSpPr>
        <p:spPr>
          <a:xfrm>
            <a:off x="609600" y="762000"/>
            <a:ext cx="7848600" cy="762000"/>
          </a:xfrm>
          <a:prstGeom prst="rect">
            <a:avLst/>
          </a:prstGeom>
        </p:spPr>
        <p:txBody>
          <a:bodyPr vert="horz" lIns="91440" tIns="45720" rIns="91440" bIns="45720" rtlCol="0" anchor="b" anchorCtr="0">
            <a:normAutofit fontScale="82500" lnSpcReduction="20000"/>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u="sng" dirty="0" smtClean="0"/>
              <a:t>GEL CELLS - 795 Amp Hour @ 48 VDC</a:t>
            </a:r>
            <a:br>
              <a:rPr lang="en-US" b="1" u="sng" dirty="0" smtClean="0"/>
            </a:b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49233383"/>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715962"/>
          </a:xfrm>
        </p:spPr>
        <p:txBody>
          <a:bodyPr>
            <a:normAutofit/>
          </a:bodyPr>
          <a:lstStyle/>
          <a:p>
            <a:pPr algn="ctr"/>
            <a:r>
              <a:rPr lang="en-US" b="1" u="sng" dirty="0" smtClean="0">
                <a:effectLst>
                  <a:outerShdw blurRad="38100" dist="38100" dir="2700000" algn="tl">
                    <a:srgbClr val="000000">
                      <a:alpha val="43137"/>
                    </a:srgbClr>
                  </a:outerShdw>
                </a:effectLst>
              </a:rPr>
              <a:t>3 kW Inverter &amp; Charge Controller</a:t>
            </a:r>
            <a:endParaRPr lang="en-US" b="1" u="sng" dirty="0">
              <a:effectLst>
                <a:outerShdw blurRad="38100" dist="38100" dir="2700000" algn="tl">
                  <a:srgbClr val="000000">
                    <a:alpha val="43137"/>
                  </a:srgbClr>
                </a:outerShdw>
              </a:effectLst>
            </a:endParaRPr>
          </a:p>
        </p:txBody>
      </p:sp>
      <p:pic>
        <p:nvPicPr>
          <p:cNvPr id="8" name="Content Placeholder 7"/>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533402" y="1143000"/>
            <a:ext cx="7924799" cy="5257800"/>
          </a:xfrm>
        </p:spPr>
      </p:pic>
      <p:sp>
        <p:nvSpPr>
          <p:cNvPr id="3" name="TextBox 2"/>
          <p:cNvSpPr txBox="1"/>
          <p:nvPr/>
        </p:nvSpPr>
        <p:spPr>
          <a:xfrm>
            <a:off x="1752600" y="2743200"/>
            <a:ext cx="2359914" cy="461665"/>
          </a:xfrm>
          <a:prstGeom prst="rect">
            <a:avLst/>
          </a:prstGeom>
          <a:solidFill>
            <a:schemeClr val="bg1"/>
          </a:solidFill>
        </p:spPr>
        <p:txBody>
          <a:bodyPr wrap="square" rtlCol="0">
            <a:spAutoFit/>
          </a:bodyPr>
          <a:lstStyle/>
          <a:p>
            <a:r>
              <a:rPr lang="en-US" sz="2400" b="1" dirty="0" smtClean="0">
                <a:effectLst>
                  <a:outerShdw blurRad="38100" dist="38100" dir="2700000" algn="tl">
                    <a:srgbClr val="000000">
                      <a:alpha val="43137"/>
                    </a:srgbClr>
                  </a:outerShdw>
                </a:effectLst>
              </a:rPr>
              <a:t>Charge Controller</a:t>
            </a:r>
            <a:endParaRPr lang="en-US" sz="2400" b="1" dirty="0">
              <a:effectLst>
                <a:outerShdw blurRad="38100" dist="38100" dir="2700000" algn="tl">
                  <a:srgbClr val="000000">
                    <a:alpha val="43137"/>
                  </a:srgbClr>
                </a:outerShdw>
              </a:effectLst>
            </a:endParaRPr>
          </a:p>
        </p:txBody>
      </p:sp>
      <p:sp>
        <p:nvSpPr>
          <p:cNvPr id="4" name="Right Arrow 3"/>
          <p:cNvSpPr/>
          <p:nvPr/>
        </p:nvSpPr>
        <p:spPr>
          <a:xfrm>
            <a:off x="4112514" y="2720233"/>
            <a:ext cx="978408" cy="484632"/>
          </a:xfrm>
          <a:prstGeom prst="rightArrow">
            <a:avLst/>
          </a:prstGeom>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239000" y="5869651"/>
            <a:ext cx="1143000" cy="461665"/>
          </a:xfrm>
          <a:prstGeom prst="rect">
            <a:avLst/>
          </a:prstGeom>
          <a:solidFill>
            <a:schemeClr val="bg1"/>
          </a:solidFill>
        </p:spPr>
        <p:txBody>
          <a:bodyPr wrap="square" rtlCol="0">
            <a:spAutoFit/>
          </a:bodyPr>
          <a:lstStyle/>
          <a:p>
            <a:r>
              <a:rPr lang="en-US" sz="2400" b="1" dirty="0" smtClean="0">
                <a:effectLst>
                  <a:outerShdw blurRad="38100" dist="38100" dir="2700000" algn="tl">
                    <a:srgbClr val="000000">
                      <a:alpha val="43137"/>
                    </a:srgbClr>
                  </a:outerShdw>
                </a:effectLst>
              </a:rPr>
              <a:t>Inverter</a:t>
            </a:r>
            <a:endParaRPr lang="en-US" sz="2400" b="1" dirty="0">
              <a:effectLst>
                <a:outerShdw blurRad="38100" dist="38100" dir="2700000" algn="tl">
                  <a:srgbClr val="000000">
                    <a:alpha val="43137"/>
                  </a:srgbClr>
                </a:outerShdw>
              </a:effectLst>
            </a:endParaRPr>
          </a:p>
        </p:txBody>
      </p:sp>
      <p:sp>
        <p:nvSpPr>
          <p:cNvPr id="5" name="Right Arrow 4"/>
          <p:cNvSpPr/>
          <p:nvPr/>
        </p:nvSpPr>
        <p:spPr>
          <a:xfrm rot="12986904">
            <a:off x="6296668" y="5446229"/>
            <a:ext cx="978408" cy="484632"/>
          </a:xfrm>
          <a:prstGeom prst="rightArrow">
            <a:avLst/>
          </a:prstGeom>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2909214"/>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9600" y="274638"/>
            <a:ext cx="7924800" cy="715962"/>
          </a:xfrm>
        </p:spPr>
        <p:txBody>
          <a:bodyPr>
            <a:normAutofit/>
          </a:bodyPr>
          <a:lstStyle/>
          <a:p>
            <a:pPr algn="ctr"/>
            <a:r>
              <a:rPr lang="en-US" sz="2800" b="1" u="sng" dirty="0" smtClean="0">
                <a:effectLst>
                  <a:outerShdw blurRad="38100" dist="38100" dir="2700000" algn="tl">
                    <a:srgbClr val="000000">
                      <a:alpha val="43137"/>
                    </a:srgbClr>
                  </a:outerShdw>
                </a:effectLst>
              </a:rPr>
              <a:t>INITIAL l-852t led TAXIWAY fixture TEST - PWM</a:t>
            </a:r>
            <a:r>
              <a:rPr lang="en-US" sz="2800" b="1" dirty="0" smtClean="0">
                <a:effectLst>
                  <a:outerShdw blurRad="38100" dist="38100" dir="2700000" algn="tl">
                    <a:srgbClr val="000000">
                      <a:alpha val="43137"/>
                    </a:srgbClr>
                  </a:outerShdw>
                </a:effectLst>
              </a:rPr>
              <a:t> </a:t>
            </a:r>
            <a:endParaRPr lang="en-US" sz="2800" b="1" dirty="0">
              <a:effectLst>
                <a:outerShdw blurRad="38100" dist="38100" dir="2700000" algn="tl">
                  <a:srgbClr val="000000">
                    <a:alpha val="43137"/>
                  </a:srgbClr>
                </a:outerShdw>
              </a:effectLst>
            </a:endParaRPr>
          </a:p>
        </p:txBody>
      </p:sp>
      <p:sp>
        <p:nvSpPr>
          <p:cNvPr id="8" name="TextBox 7"/>
          <p:cNvSpPr txBox="1"/>
          <p:nvPr/>
        </p:nvSpPr>
        <p:spPr>
          <a:xfrm>
            <a:off x="270510" y="6019800"/>
            <a:ext cx="3908442"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Removal of L-861T Quartz 6.6A</a:t>
            </a:r>
            <a:endParaRPr lang="en-US" sz="2400" b="1" dirty="0">
              <a:effectLst>
                <a:outerShdw blurRad="38100" dist="38100" dir="2700000" algn="tl">
                  <a:srgbClr val="000000">
                    <a:alpha val="43137"/>
                  </a:srgbClr>
                </a:outerShdw>
              </a:effectLst>
            </a:endParaRPr>
          </a:p>
        </p:txBody>
      </p:sp>
      <p:sp>
        <p:nvSpPr>
          <p:cNvPr id="9" name="TextBox 8"/>
          <p:cNvSpPr txBox="1"/>
          <p:nvPr/>
        </p:nvSpPr>
        <p:spPr>
          <a:xfrm>
            <a:off x="4876800" y="6019800"/>
            <a:ext cx="3939348"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Install L-852T – 2.0A DC - PWM</a:t>
            </a:r>
            <a:r>
              <a:rPr lang="en-US" dirty="0" smtClean="0"/>
              <a:t> </a:t>
            </a:r>
            <a:endParaRPr lang="en-US" dirty="0"/>
          </a:p>
        </p:txBody>
      </p:sp>
      <p:pic>
        <p:nvPicPr>
          <p:cNvPr id="11" name="Content Placeholder 10"/>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81000" y="1219200"/>
            <a:ext cx="4191000" cy="4495800"/>
          </a:xfrm>
        </p:spPr>
      </p:pic>
      <p:pic>
        <p:nvPicPr>
          <p:cNvPr id="13" name="Content Placeholder 12"/>
          <p:cNvPicPr>
            <a:picLocks noGrp="1" noChangeAspect="1"/>
          </p:cNvPicPr>
          <p:nvPr>
            <p:ph sz="quarter" idx="14"/>
          </p:nvPr>
        </p:nvPicPr>
        <p:blipFill>
          <a:blip r:embed="rId4" cstate="print">
            <a:extLst>
              <a:ext uri="{28A0092B-C50C-407E-A947-70E740481C1C}">
                <a14:useLocalDpi xmlns:a14="http://schemas.microsoft.com/office/drawing/2010/main" val="0"/>
              </a:ext>
            </a:extLst>
          </a:blip>
          <a:stretch>
            <a:fillRect/>
          </a:stretch>
        </p:blipFill>
        <p:spPr>
          <a:xfrm>
            <a:off x="4800600" y="1219200"/>
            <a:ext cx="3962400" cy="4495800"/>
          </a:xfrm>
        </p:spPr>
      </p:pic>
    </p:spTree>
    <p:extLst>
      <p:ext uri="{BB962C8B-B14F-4D97-AF65-F5344CB8AC3E}">
        <p14:creationId xmlns:p14="http://schemas.microsoft.com/office/powerpoint/2010/main" val="1152558410"/>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1- Slide Data - for Power Point\Vault Interior\HZR Ltg Vault 2-12-2011.jpg"/>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tretch>
            <a:fillRect/>
          </a:stretch>
        </p:blipFill>
        <p:spPr bwMode="auto">
          <a:xfrm>
            <a:off x="605790" y="1752600"/>
            <a:ext cx="373380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J:\1- Slide Data - for Power Point\Vault Interior\Runway APS 2 KW Units.jpg"/>
          <p:cNvPicPr>
            <a:picLocks noGrp="1" noChangeAspect="1" noChangeArrowheads="1"/>
          </p:cNvPicPr>
          <p:nvPr>
            <p:ph sz="quarter" idx="14"/>
          </p:nvPr>
        </p:nvPicPr>
        <p:blipFill>
          <a:blip r:embed="rId4" cstate="print">
            <a:extLst>
              <a:ext uri="{28A0092B-C50C-407E-A947-70E740481C1C}">
                <a14:useLocalDpi xmlns:a14="http://schemas.microsoft.com/office/drawing/2010/main" val="0"/>
              </a:ext>
            </a:extLst>
          </a:blip>
          <a:stretch>
            <a:fillRect/>
          </a:stretch>
        </p:blipFill>
        <p:spPr bwMode="auto">
          <a:xfrm>
            <a:off x="4800600" y="1828799"/>
            <a:ext cx="3733800" cy="36697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04800"/>
            <a:ext cx="8229600" cy="1219200"/>
          </a:xfrm>
        </p:spPr>
        <p:txBody>
          <a:bodyPr>
            <a:normAutofit fontScale="90000"/>
          </a:bodyPr>
          <a:lstStyle/>
          <a:p>
            <a:pPr algn="ctr"/>
            <a:r>
              <a:rPr lang="en-US" b="1" u="sng" dirty="0" smtClean="0">
                <a:effectLst>
                  <a:outerShdw blurRad="38100" dist="38100" dir="2700000" algn="tl">
                    <a:srgbClr val="000000">
                      <a:alpha val="43137"/>
                    </a:srgbClr>
                  </a:outerShdw>
                </a:effectLst>
              </a:rPr>
              <a:t>LIGHTING VAULT EQUIPMENT UPGRADE</a:t>
            </a:r>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TWY &amp; RWY CIRCUIT 1 &amp; 2 EDGE LIGHTING – APS</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SIGNS - PAPI – REIL - ODAL - Legacy Rwy–6.6A CCR </a:t>
            </a:r>
            <a:endParaRPr lang="en-US" b="1" dirty="0">
              <a:effectLst>
                <a:outerShdw blurRad="38100" dist="38100" dir="2700000" algn="tl">
                  <a:srgbClr val="000000">
                    <a:alpha val="43137"/>
                  </a:srgbClr>
                </a:outerShdw>
              </a:effectLst>
            </a:endParaRPr>
          </a:p>
        </p:txBody>
      </p:sp>
      <p:sp>
        <p:nvSpPr>
          <p:cNvPr id="3" name="TextBox 2"/>
          <p:cNvSpPr txBox="1"/>
          <p:nvPr/>
        </p:nvSpPr>
        <p:spPr>
          <a:xfrm>
            <a:off x="461010" y="5498511"/>
            <a:ext cx="4038600" cy="923330"/>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rPr>
              <a:t>1 KW TWY APS, 4KW PAPI, 4KW REIL</a:t>
            </a:r>
          </a:p>
          <a:p>
            <a:pPr algn="ctr"/>
            <a:endParaRPr lang="en-US" b="1" dirty="0" smtClean="0">
              <a:effectLst>
                <a:outerShdw blurRad="38100" dist="38100" dir="2700000" algn="tl">
                  <a:srgbClr val="000000">
                    <a:alpha val="43137"/>
                  </a:srgbClr>
                </a:outerShdw>
              </a:effectLst>
            </a:endParaRPr>
          </a:p>
          <a:p>
            <a:pPr algn="ctr"/>
            <a:r>
              <a:rPr lang="en-US" b="1" dirty="0" smtClean="0">
                <a:effectLst>
                  <a:outerShdw blurRad="38100" dist="38100" dir="2700000" algn="tl">
                    <a:srgbClr val="000000">
                      <a:alpha val="43137"/>
                    </a:srgbClr>
                  </a:outerShdw>
                </a:effectLst>
              </a:rPr>
              <a:t>APS &amp; Solar Computer Console</a:t>
            </a:r>
            <a:endParaRPr lang="en-US" b="1" dirty="0">
              <a:effectLst>
                <a:outerShdw blurRad="38100" dist="38100" dir="2700000" algn="tl">
                  <a:srgbClr val="000000">
                    <a:alpha val="43137"/>
                  </a:srgbClr>
                </a:outerShdw>
              </a:effectLst>
            </a:endParaRPr>
          </a:p>
        </p:txBody>
      </p:sp>
      <p:sp>
        <p:nvSpPr>
          <p:cNvPr id="5" name="TextBox 4"/>
          <p:cNvSpPr txBox="1"/>
          <p:nvPr/>
        </p:nvSpPr>
        <p:spPr>
          <a:xfrm>
            <a:off x="4724400" y="5517560"/>
            <a:ext cx="3962400" cy="923330"/>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rPr>
              <a:t>2KW RWY ADVANCED POWER SUPPLY</a:t>
            </a:r>
          </a:p>
          <a:p>
            <a:pPr algn="ctr"/>
            <a:endParaRPr lang="en-US" b="1" dirty="0" smtClean="0">
              <a:effectLst>
                <a:outerShdw blurRad="38100" dist="38100" dir="2700000" algn="tl">
                  <a:srgbClr val="000000">
                    <a:alpha val="43137"/>
                  </a:srgbClr>
                </a:outerShdw>
              </a:effectLst>
            </a:endParaRPr>
          </a:p>
          <a:p>
            <a:pPr algn="ctr"/>
            <a:r>
              <a:rPr lang="en-US" b="1" dirty="0" smtClean="0">
                <a:effectLst>
                  <a:outerShdw blurRad="38100" dist="38100" dir="2700000" algn="tl">
                    <a:srgbClr val="000000">
                      <a:alpha val="43137"/>
                    </a:srgbClr>
                  </a:outerShdw>
                </a:effectLst>
              </a:rPr>
              <a:t> (APS) – Pulse Width Modulation (PWM</a:t>
            </a:r>
            <a:r>
              <a:rPr lang="en-US" dirty="0" smtClean="0"/>
              <a:t>)</a:t>
            </a:r>
            <a:endParaRPr lang="en-US" dirty="0"/>
          </a:p>
        </p:txBody>
      </p:sp>
    </p:spTree>
    <p:extLst>
      <p:ext uri="{BB962C8B-B14F-4D97-AF65-F5344CB8AC3E}">
        <p14:creationId xmlns:p14="http://schemas.microsoft.com/office/powerpoint/2010/main" val="2115773052"/>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 y="1447800"/>
            <a:ext cx="3962400" cy="4191000"/>
          </a:xfrm>
        </p:spPr>
      </p:pic>
      <p:pic>
        <p:nvPicPr>
          <p:cNvPr id="9" name="Content Placeholder 8"/>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4800600" y="1447800"/>
            <a:ext cx="3886200" cy="4114800"/>
          </a:xfrm>
        </p:spPr>
      </p:pic>
      <p:sp>
        <p:nvSpPr>
          <p:cNvPr id="5" name="Title 1"/>
          <p:cNvSpPr>
            <a:spLocks noGrp="1"/>
          </p:cNvSpPr>
          <p:nvPr>
            <p:ph type="title"/>
          </p:nvPr>
        </p:nvSpPr>
        <p:spPr>
          <a:xfrm>
            <a:off x="381000" y="274638"/>
            <a:ext cx="8229600" cy="639762"/>
          </a:xfrm>
        </p:spPr>
        <p:txBody>
          <a:bodyPr>
            <a:normAutofit/>
          </a:bodyPr>
          <a:lstStyle/>
          <a:p>
            <a:pPr algn="ctr"/>
            <a:r>
              <a:rPr lang="en-US" sz="2400" b="1" u="sng" dirty="0" smtClean="0">
                <a:effectLst>
                  <a:outerShdw blurRad="38100" dist="38100" dir="2700000" algn="tl">
                    <a:srgbClr val="000000">
                      <a:alpha val="43137"/>
                    </a:srgbClr>
                  </a:outerShdw>
                </a:effectLst>
              </a:rPr>
              <a:t>EVOLUTION OF PWM LED TAXIWAY Edge Fixtures  AT HZR </a:t>
            </a:r>
            <a:endParaRPr lang="en-US" sz="2400" b="1" u="sng" dirty="0">
              <a:effectLst>
                <a:outerShdw blurRad="38100" dist="38100" dir="2700000" algn="tl">
                  <a:srgbClr val="000000">
                    <a:alpha val="43137"/>
                  </a:srgbClr>
                </a:outerShdw>
              </a:effectLst>
            </a:endParaRPr>
          </a:p>
        </p:txBody>
      </p:sp>
      <p:sp>
        <p:nvSpPr>
          <p:cNvPr id="6" name="TextBox 5"/>
          <p:cNvSpPr txBox="1"/>
          <p:nvPr/>
        </p:nvSpPr>
        <p:spPr>
          <a:xfrm>
            <a:off x="1981200" y="6066182"/>
            <a:ext cx="1069524"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L-852T </a:t>
            </a:r>
            <a:endParaRPr lang="en-US" sz="2400" b="1" dirty="0">
              <a:effectLst>
                <a:outerShdw blurRad="38100" dist="38100" dir="2700000" algn="tl">
                  <a:srgbClr val="000000">
                    <a:alpha val="43137"/>
                  </a:srgbClr>
                </a:outerShdw>
              </a:effectLst>
            </a:endParaRPr>
          </a:p>
        </p:txBody>
      </p:sp>
      <p:sp>
        <p:nvSpPr>
          <p:cNvPr id="7" name="TextBox 6"/>
          <p:cNvSpPr txBox="1"/>
          <p:nvPr/>
        </p:nvSpPr>
        <p:spPr>
          <a:xfrm>
            <a:off x="5867400" y="6056243"/>
            <a:ext cx="1968809"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L-861T “IMIL” </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00188585"/>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048000" y="780365"/>
            <a:ext cx="3200400" cy="5010834"/>
          </a:xfrm>
        </p:spPr>
      </p:pic>
      <p:pic>
        <p:nvPicPr>
          <p:cNvPr id="6" name="Picture 3"/>
          <p:cNvPicPr>
            <a:picLocks noChangeAspect="1" noChangeArrowheads="1"/>
          </p:cNvPicPr>
          <p:nvPr/>
        </p:nvPicPr>
        <p:blipFill>
          <a:blip r:embed="rId4" cstate="print"/>
          <a:srcRect/>
          <a:stretch>
            <a:fillRect/>
          </a:stretch>
        </p:blipFill>
        <p:spPr bwMode="auto">
          <a:xfrm>
            <a:off x="198983" y="2590798"/>
            <a:ext cx="2740571" cy="3200401"/>
          </a:xfrm>
          <a:prstGeom prst="rect">
            <a:avLst/>
          </a:prstGeom>
          <a:noFill/>
          <a:ln w="9525">
            <a:noFill/>
            <a:miter lim="800000"/>
            <a:headEnd/>
            <a:tailEnd/>
          </a:ln>
        </p:spPr>
      </p:pic>
      <p:sp>
        <p:nvSpPr>
          <p:cNvPr id="7" name="TextBox 6"/>
          <p:cNvSpPr txBox="1"/>
          <p:nvPr/>
        </p:nvSpPr>
        <p:spPr>
          <a:xfrm>
            <a:off x="248161" y="6096000"/>
            <a:ext cx="8717163" cy="461665"/>
          </a:xfrm>
          <a:prstGeom prst="rect">
            <a:avLst/>
          </a:prstGeom>
          <a:noFill/>
        </p:spPr>
        <p:txBody>
          <a:bodyPr wrap="square" rtlCol="0">
            <a:spAutoFit/>
          </a:bodyPr>
          <a:lstStyle/>
          <a:p>
            <a:pPr algn="ctr"/>
            <a:r>
              <a:rPr lang="en-US" sz="2400" b="1" dirty="0" smtClean="0"/>
              <a:t>LOC RWY 36 – RNAV (GPS) RWY 18 / 36 – VOR/DME-A – NDB RWY 36</a:t>
            </a:r>
            <a:endParaRPr lang="en-US" sz="2400" b="1" dirty="0"/>
          </a:p>
        </p:txBody>
      </p:sp>
      <p:sp>
        <p:nvSpPr>
          <p:cNvPr id="9" name="Rectangle 2"/>
          <p:cNvSpPr txBox="1">
            <a:spLocks noChangeArrowheads="1"/>
          </p:cNvSpPr>
          <p:nvPr/>
        </p:nvSpPr>
        <p:spPr>
          <a:xfrm>
            <a:off x="231229" y="76199"/>
            <a:ext cx="8734095" cy="704165"/>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smtClean="0">
                <a:effectLst>
                  <a:outerShdw blurRad="38100" dist="38100" dir="2700000" algn="tl">
                    <a:srgbClr val="000000">
                      <a:alpha val="43137"/>
                    </a:srgbClr>
                  </a:outerShdw>
                </a:effectLst>
              </a:rPr>
              <a:t>False River Regional Airport - HZR</a:t>
            </a:r>
            <a:endParaRPr lang="en-US" b="1" dirty="0" smtClean="0">
              <a:effectLst>
                <a:outerShdw blurRad="38100" dist="38100" dir="2700000" algn="tl">
                  <a:srgbClr val="000000">
                    <a:alpha val="43137"/>
                  </a:srgbClr>
                </a:outerShdw>
              </a:effectLst>
            </a:endParaRPr>
          </a:p>
        </p:txBody>
      </p:sp>
      <p:sp>
        <p:nvSpPr>
          <p:cNvPr id="10" name="TextBox 9"/>
          <p:cNvSpPr txBox="1"/>
          <p:nvPr/>
        </p:nvSpPr>
        <p:spPr>
          <a:xfrm>
            <a:off x="157683" y="914400"/>
            <a:ext cx="2818314" cy="1569660"/>
          </a:xfrm>
          <a:prstGeom prst="rect">
            <a:avLst/>
          </a:prstGeom>
          <a:noFill/>
        </p:spPr>
        <p:txBody>
          <a:bodyPr wrap="square" rtlCol="0">
            <a:spAutoFit/>
          </a:bodyPr>
          <a:lstStyle/>
          <a:p>
            <a:pPr algn="ctr"/>
            <a:r>
              <a:rPr lang="en-US" sz="2400" b="1" i="1" dirty="0" smtClean="0">
                <a:effectLst>
                  <a:outerShdw blurRad="38100" dist="38100" dir="2700000" algn="tl">
                    <a:srgbClr val="000000">
                      <a:alpha val="43137"/>
                    </a:srgbClr>
                  </a:outerShdw>
                </a:effectLst>
              </a:rPr>
              <a:t>Pointe Coupee Parish</a:t>
            </a:r>
          </a:p>
          <a:p>
            <a:pPr algn="ctr"/>
            <a:r>
              <a:rPr lang="en-US" sz="2400" b="1" i="1" dirty="0" smtClean="0">
                <a:effectLst>
                  <a:outerShdw blurRad="38100" dist="38100" dir="2700000" algn="tl">
                    <a:srgbClr val="000000">
                      <a:alpha val="43137"/>
                    </a:srgbClr>
                  </a:outerShdw>
                </a:effectLst>
              </a:rPr>
              <a:t>New Roads, LA</a:t>
            </a:r>
          </a:p>
          <a:p>
            <a:pPr algn="ctr"/>
            <a:r>
              <a:rPr lang="en-US" sz="2400" b="1" i="1" dirty="0" err="1" smtClean="0">
                <a:effectLst>
                  <a:outerShdw blurRad="38100" dist="38100" dir="2700000" algn="tl">
                    <a:srgbClr val="000000">
                      <a:alpha val="43137"/>
                    </a:srgbClr>
                  </a:outerShdw>
                </a:effectLst>
              </a:rPr>
              <a:t>Rwy</a:t>
            </a:r>
            <a:r>
              <a:rPr lang="en-US" sz="2400" b="1" i="1" dirty="0" smtClean="0">
                <a:effectLst>
                  <a:outerShdw blurRad="38100" dist="38100" dir="2700000" algn="tl">
                    <a:srgbClr val="000000">
                      <a:alpha val="43137"/>
                    </a:srgbClr>
                  </a:outerShdw>
                </a:effectLst>
              </a:rPr>
              <a:t> 5003’ x 75’ </a:t>
            </a:r>
            <a:endParaRPr lang="en-US" sz="2400" b="1" i="1" dirty="0">
              <a:effectLst>
                <a:outerShdw blurRad="38100" dist="38100" dir="2700000" algn="tl">
                  <a:srgbClr val="000000">
                    <a:alpha val="43137"/>
                  </a:srgbClr>
                </a:outerShdw>
              </a:effectLst>
            </a:endParaRPr>
          </a:p>
          <a:p>
            <a:pPr algn="ctr"/>
            <a:r>
              <a:rPr lang="en-US" sz="2400" b="1" i="1" dirty="0" err="1" smtClean="0">
                <a:effectLst>
                  <a:outerShdw blurRad="38100" dist="38100" dir="2700000" algn="tl">
                    <a:srgbClr val="000000">
                      <a:alpha val="43137"/>
                    </a:srgbClr>
                  </a:outerShdw>
                </a:effectLst>
              </a:rPr>
              <a:t>Elev</a:t>
            </a:r>
            <a:r>
              <a:rPr lang="en-US" sz="2400" b="1" i="1" dirty="0" smtClean="0">
                <a:effectLst>
                  <a:outerShdw blurRad="38100" dist="38100" dir="2700000" algn="tl">
                    <a:srgbClr val="000000">
                      <a:alpha val="43137"/>
                    </a:srgbClr>
                  </a:outerShdw>
                </a:effectLst>
              </a:rPr>
              <a:t>:   40 Ft.</a:t>
            </a:r>
            <a:endParaRPr lang="en-US" sz="2400" b="1" i="1" dirty="0">
              <a:effectLst>
                <a:outerShdw blurRad="38100" dist="38100" dir="2700000" algn="tl">
                  <a:srgbClr val="000000">
                    <a:alpha val="43137"/>
                  </a:srgbClr>
                </a:outerShdw>
              </a:effectLst>
            </a:endParaRPr>
          </a:p>
        </p:txBody>
      </p:sp>
      <p:sp>
        <p:nvSpPr>
          <p:cNvPr id="15" name="TextBox 14"/>
          <p:cNvSpPr txBox="1"/>
          <p:nvPr/>
        </p:nvSpPr>
        <p:spPr>
          <a:xfrm>
            <a:off x="6324600" y="914400"/>
            <a:ext cx="2640724" cy="4893647"/>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rPr>
              <a:t>AWOS-3P/T  121.250</a:t>
            </a:r>
          </a:p>
          <a:p>
            <a:r>
              <a:rPr lang="en-US" sz="2400" b="1" dirty="0" smtClean="0">
                <a:effectLst>
                  <a:outerShdw blurRad="38100" dist="38100" dir="2700000" algn="tl">
                    <a:srgbClr val="000000">
                      <a:alpha val="43137"/>
                    </a:srgbClr>
                  </a:outerShdw>
                </a:effectLst>
              </a:rPr>
              <a:t>or Tel  (225)638-3107</a:t>
            </a:r>
          </a:p>
          <a:p>
            <a:r>
              <a:rPr lang="en-US" sz="2400" b="1" dirty="0" smtClean="0">
                <a:effectLst>
                  <a:outerShdw blurRad="38100" dist="38100" dir="2700000" algn="tl">
                    <a:srgbClr val="000000">
                      <a:alpha val="43137"/>
                    </a:srgbClr>
                  </a:outerShdw>
                </a:effectLst>
              </a:rPr>
              <a:t>CTAF  - - - -   122.800</a:t>
            </a:r>
          </a:p>
          <a:p>
            <a:r>
              <a:rPr lang="en-US" sz="2400" b="1" dirty="0" smtClean="0">
                <a:effectLst>
                  <a:outerShdw blurRad="38100" dist="38100" dir="2700000" algn="tl">
                    <a:srgbClr val="000000">
                      <a:alpha val="43137"/>
                    </a:srgbClr>
                  </a:outerShdw>
                </a:effectLst>
              </a:rPr>
              <a:t>GCO - - - - -   135.075</a:t>
            </a:r>
            <a:endParaRPr lang="en-US" sz="2400" b="1" dirty="0">
              <a:effectLst>
                <a:outerShdw blurRad="38100" dist="38100" dir="2700000" algn="tl">
                  <a:srgbClr val="000000">
                    <a:alpha val="43137"/>
                  </a:srgbClr>
                </a:outerShdw>
              </a:effectLst>
            </a:endParaRPr>
          </a:p>
          <a:p>
            <a:r>
              <a:rPr lang="en-US" sz="2400" b="1" dirty="0" smtClean="0">
                <a:effectLst>
                  <a:outerShdw blurRad="38100" dist="38100" dir="2700000" algn="tl">
                    <a:srgbClr val="000000">
                      <a:alpha val="43137"/>
                    </a:srgbClr>
                  </a:outerShdw>
                </a:effectLst>
              </a:rPr>
              <a:t>LOC - - - - -    111.900</a:t>
            </a:r>
          </a:p>
          <a:p>
            <a:r>
              <a:rPr lang="en-US" sz="2400" b="1" dirty="0" smtClean="0">
                <a:effectLst>
                  <a:outerShdw blurRad="38100" dist="38100" dir="2700000" algn="tl">
                    <a:srgbClr val="000000">
                      <a:alpha val="43137"/>
                    </a:srgbClr>
                  </a:outerShdw>
                </a:effectLst>
              </a:rPr>
              <a:t>NDB – MHW  356</a:t>
            </a:r>
          </a:p>
          <a:p>
            <a:r>
              <a:rPr lang="en-US" sz="2400" b="1" dirty="0" smtClean="0">
                <a:effectLst>
                  <a:outerShdw blurRad="38100" dist="38100" dir="2700000" algn="tl">
                    <a:srgbClr val="000000">
                      <a:alpha val="43137"/>
                    </a:srgbClr>
                  </a:outerShdw>
                </a:effectLst>
              </a:rPr>
              <a:t>UNICOM - -   122.800</a:t>
            </a:r>
          </a:p>
          <a:p>
            <a:endParaRPr lang="en-US" sz="2400" b="1" dirty="0" smtClean="0">
              <a:effectLst>
                <a:outerShdw blurRad="38100" dist="38100" dir="2700000" algn="tl">
                  <a:srgbClr val="000000">
                    <a:alpha val="43137"/>
                  </a:srgbClr>
                </a:outerShdw>
              </a:effectLst>
            </a:endParaRPr>
          </a:p>
          <a:p>
            <a:r>
              <a:rPr lang="en-US" sz="2400" b="1" dirty="0" smtClean="0">
                <a:effectLst>
                  <a:outerShdw blurRad="38100" dist="38100" dir="2700000" algn="tl">
                    <a:srgbClr val="000000">
                      <a:alpha val="43137"/>
                    </a:srgbClr>
                  </a:outerShdw>
                </a:effectLst>
              </a:rPr>
              <a:t> </a:t>
            </a:r>
          </a:p>
          <a:p>
            <a:r>
              <a:rPr lang="en-US" sz="2400" b="1" dirty="0" smtClean="0">
                <a:effectLst>
                  <a:outerShdw blurRad="38100" dist="38100" dir="2700000" algn="tl">
                    <a:srgbClr val="000000">
                      <a:alpha val="43137"/>
                    </a:srgbClr>
                  </a:outerShdw>
                </a:effectLst>
              </a:rPr>
              <a:t>PAPI-2, 3.0°, 50’TCH</a:t>
            </a:r>
          </a:p>
          <a:p>
            <a:r>
              <a:rPr lang="en-US" sz="2400" b="1" dirty="0" smtClean="0">
                <a:effectLst>
                  <a:outerShdw blurRad="38100" dist="38100" dir="2700000" algn="tl">
                    <a:srgbClr val="000000">
                      <a:alpha val="43137"/>
                    </a:srgbClr>
                  </a:outerShdw>
                </a:effectLst>
              </a:rPr>
              <a:t>RWY 36 - - -  ODALS</a:t>
            </a:r>
          </a:p>
          <a:p>
            <a:r>
              <a:rPr lang="en-US" sz="2400" b="1" dirty="0" smtClean="0">
                <a:effectLst>
                  <a:outerShdw blurRad="38100" dist="38100" dir="2700000" algn="tl">
                    <a:srgbClr val="000000">
                      <a:alpha val="43137"/>
                    </a:srgbClr>
                  </a:outerShdw>
                </a:effectLst>
              </a:rPr>
              <a:t>RWY 18 - - -  REILS</a:t>
            </a:r>
          </a:p>
          <a:p>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90134394"/>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9600"/>
          </a:xfrm>
        </p:spPr>
        <p:txBody>
          <a:bodyPr>
            <a:normAutofit/>
          </a:bodyPr>
          <a:lstStyle/>
          <a:p>
            <a:pPr algn="ctr"/>
            <a:r>
              <a:rPr lang="en-US" b="1" u="sng" dirty="0" smtClean="0">
                <a:effectLst>
                  <a:outerShdw blurRad="38100" dist="38100" dir="2700000" algn="tl">
                    <a:srgbClr val="000000">
                      <a:alpha val="43137"/>
                    </a:srgbClr>
                  </a:outerShdw>
                </a:effectLst>
              </a:rPr>
              <a:t>HZR ENERGY REDUCTION COMPONENTS</a:t>
            </a:r>
            <a:endParaRPr lang="en-US" b="1" u="sng" dirty="0">
              <a:effectLst>
                <a:outerShdw blurRad="38100" dist="38100" dir="2700000" algn="tl">
                  <a:srgbClr val="000000">
                    <a:alpha val="43137"/>
                  </a:srgbClr>
                </a:outerShdw>
              </a:effectLst>
            </a:endParaRPr>
          </a:p>
        </p:txBody>
      </p:sp>
      <p:sp>
        <p:nvSpPr>
          <p:cNvPr id="3" name="Content Placeholder 2"/>
          <p:cNvSpPr>
            <a:spLocks noGrp="1"/>
          </p:cNvSpPr>
          <p:nvPr>
            <p:ph sz="quarter" idx="13"/>
          </p:nvPr>
        </p:nvSpPr>
        <p:spPr>
          <a:xfrm>
            <a:off x="533400" y="1143000"/>
            <a:ext cx="8458200" cy="4648200"/>
          </a:xfrm>
        </p:spPr>
        <p:txBody>
          <a:bodyPr>
            <a:noAutofit/>
          </a:bodyPr>
          <a:lstStyle/>
          <a:p>
            <a:r>
              <a:rPr lang="en-US" sz="2400" dirty="0" smtClean="0"/>
              <a:t>Solar Powered Taxiway Lighting – L-852T – Pulse Width Modulation</a:t>
            </a:r>
          </a:p>
          <a:p>
            <a:r>
              <a:rPr lang="en-US" sz="2400" dirty="0" smtClean="0"/>
              <a:t>Relocation of L-852T TWY to 2’ </a:t>
            </a:r>
          </a:p>
          <a:p>
            <a:r>
              <a:rPr lang="en-US" sz="2400" dirty="0" smtClean="0"/>
              <a:t>Install APS Interleaved RWY Lighting System</a:t>
            </a:r>
          </a:p>
          <a:p>
            <a:r>
              <a:rPr lang="en-US" sz="2400" dirty="0" smtClean="0"/>
              <a:t>Upgrade Vault CCRs &amp; HVAC to Step Capacity</a:t>
            </a:r>
          </a:p>
          <a:p>
            <a:r>
              <a:rPr lang="en-US" sz="2400" dirty="0" smtClean="0"/>
              <a:t>Upgrade RWY 18 REILS (Strobe) to LED – 6.6A</a:t>
            </a:r>
          </a:p>
          <a:p>
            <a:r>
              <a:rPr lang="en-US" sz="2400" dirty="0" smtClean="0"/>
              <a:t>Upgrade L-807 Wind Cone - L-858 Signs from Quartz to LED – 6.6A</a:t>
            </a:r>
          </a:p>
          <a:p>
            <a:r>
              <a:rPr lang="en-US" sz="2400" dirty="0" smtClean="0"/>
              <a:t>Upgrade Three Channel PAPI-2 System to Single Channel – 6.6A  </a:t>
            </a:r>
          </a:p>
          <a:p>
            <a:r>
              <a:rPr lang="en-US" sz="2400" dirty="0" smtClean="0"/>
              <a:t>Solar  Reflector Markers – Centerline &amp; Edge</a:t>
            </a:r>
          </a:p>
          <a:p>
            <a:r>
              <a:rPr lang="en-US" sz="2400" dirty="0" smtClean="0"/>
              <a:t>Convert TWY L-852T to L-861T add Isolation Transformers</a:t>
            </a:r>
          </a:p>
        </p:txBody>
      </p:sp>
    </p:spTree>
    <p:extLst>
      <p:ext uri="{BB962C8B-B14F-4D97-AF65-F5344CB8AC3E}">
        <p14:creationId xmlns:p14="http://schemas.microsoft.com/office/powerpoint/2010/main" val="25737965"/>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001000" cy="1143000"/>
          </a:xfrm>
        </p:spPr>
        <p:txBody>
          <a:bodyPr>
            <a:normAutofit/>
          </a:bodyPr>
          <a:lstStyle/>
          <a:p>
            <a:pPr algn="ctr"/>
            <a:r>
              <a:rPr lang="en-US" sz="4000" b="1" u="sng" dirty="0">
                <a:effectLst>
                  <a:outerShdw blurRad="38100" dist="38100" dir="2700000" algn="tl">
                    <a:srgbClr val="000000">
                      <a:alpha val="43137"/>
                    </a:srgbClr>
                  </a:outerShdw>
                </a:effectLst>
              </a:rPr>
              <a:t>Energy </a:t>
            </a:r>
            <a:r>
              <a:rPr lang="en-US" sz="4000" b="1" u="sng" dirty="0" smtClean="0">
                <a:effectLst>
                  <a:outerShdw blurRad="38100" dist="38100" dir="2700000" algn="tl">
                    <a:srgbClr val="000000">
                      <a:alpha val="43137"/>
                    </a:srgbClr>
                  </a:outerShdw>
                </a:effectLst>
              </a:rPr>
              <a:t>Reduction - KWH USAGE</a:t>
            </a:r>
            <a:r>
              <a:rPr lang="en-US" sz="4000" b="1" dirty="0" smtClean="0"/>
              <a:t/>
            </a:r>
            <a:br>
              <a:rPr lang="en-US" sz="4000" b="1" dirty="0" smtClean="0"/>
            </a:br>
            <a:r>
              <a:rPr lang="en-US" sz="2700" b="1" dirty="0" err="1" smtClean="0"/>
              <a:t>FEBRUary</a:t>
            </a:r>
            <a:r>
              <a:rPr lang="en-US" sz="2700" b="1" dirty="0" smtClean="0"/>
              <a:t> 2009 thru AUGUST 2014</a:t>
            </a:r>
            <a:endParaRPr lang="en-US" sz="2700" b="1" dirty="0">
              <a:effectLst>
                <a:outerShdw blurRad="38100" dist="38100" dir="2700000" algn="tl">
                  <a:srgbClr val="000000">
                    <a:alpha val="43137"/>
                  </a:srgbClr>
                </a:outerShdw>
              </a:effectLst>
            </a:endParaRPr>
          </a:p>
        </p:txBody>
      </p:sp>
      <p:sp>
        <p:nvSpPr>
          <p:cNvPr id="3" name="TextBox 2"/>
          <p:cNvSpPr txBox="1"/>
          <p:nvPr/>
        </p:nvSpPr>
        <p:spPr>
          <a:xfrm>
            <a:off x="43070" y="5334000"/>
            <a:ext cx="8991600" cy="461665"/>
          </a:xfrm>
          <a:prstGeom prst="rect">
            <a:avLst/>
          </a:prstGeom>
          <a:noFill/>
        </p:spPr>
        <p:txBody>
          <a:bodyPr wrap="square" rtlCol="0">
            <a:spAutoFit/>
          </a:bodyPr>
          <a:lstStyle/>
          <a:p>
            <a:pPr algn="ctr"/>
            <a:r>
              <a:rPr lang="en-US" sz="2400" b="1" dirty="0" smtClean="0">
                <a:effectLst>
                  <a:outerShdw blurRad="38100" dist="38100" dir="2700000" algn="tl">
                    <a:srgbClr val="000000">
                      <a:alpha val="43137"/>
                    </a:srgbClr>
                  </a:outerShdw>
                </a:effectLst>
              </a:rPr>
              <a:t>PWM CONTRIBUTED 80% OF ENERGY SAVINGS – BEFORE SOLAR !</a:t>
            </a:r>
            <a:endParaRPr lang="en-US" sz="2400" b="1" dirty="0">
              <a:effectLst>
                <a:outerShdw blurRad="38100" dist="38100" dir="2700000" algn="tl">
                  <a:srgbClr val="000000">
                    <a:alpha val="43137"/>
                  </a:srgbClr>
                </a:outerShdw>
              </a:effectLst>
            </a:endParaRPr>
          </a:p>
        </p:txBody>
      </p:sp>
      <p:pic>
        <p:nvPicPr>
          <p:cNvPr id="5" name="Content Placeholder 4"/>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609600" y="2033539"/>
            <a:ext cx="7924800" cy="3248122"/>
          </a:xfrm>
        </p:spPr>
      </p:pic>
    </p:spTree>
    <p:extLst>
      <p:ext uri="{BB962C8B-B14F-4D97-AF65-F5344CB8AC3E}">
        <p14:creationId xmlns:p14="http://schemas.microsoft.com/office/powerpoint/2010/main" val="45180944"/>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435" y="381000"/>
            <a:ext cx="8017163" cy="533400"/>
          </a:xfrm>
        </p:spPr>
        <p:txBody>
          <a:bodyPr/>
          <a:lstStyle/>
          <a:p>
            <a:pPr algn="ctr"/>
            <a:r>
              <a:rPr lang="en-US" b="1" u="sng" dirty="0" smtClean="0">
                <a:effectLst>
                  <a:outerShdw blurRad="38100" dist="38100" dir="2700000" algn="tl">
                    <a:srgbClr val="000000">
                      <a:alpha val="43137"/>
                    </a:srgbClr>
                  </a:outerShdw>
                </a:effectLst>
              </a:rPr>
              <a:t>WHICH SYSTEM TO USE LONG TERM ?</a:t>
            </a:r>
            <a:endParaRPr lang="en-US" b="1" u="sng" dirty="0">
              <a:effectLst>
                <a:outerShdw blurRad="38100" dist="38100" dir="2700000" algn="tl">
                  <a:srgbClr val="000000">
                    <a:alpha val="43137"/>
                  </a:srgbClr>
                </a:outerShdw>
              </a:effectLst>
            </a:endParaRPr>
          </a:p>
        </p:txBody>
      </p:sp>
      <p:sp>
        <p:nvSpPr>
          <p:cNvPr id="3" name="Content Placeholder 2"/>
          <p:cNvSpPr>
            <a:spLocks noGrp="1"/>
          </p:cNvSpPr>
          <p:nvPr>
            <p:ph sz="quarter" idx="13"/>
          </p:nvPr>
        </p:nvSpPr>
        <p:spPr>
          <a:xfrm>
            <a:off x="476251" y="2362200"/>
            <a:ext cx="8267700" cy="2743200"/>
          </a:xfrm>
        </p:spPr>
        <p:txBody>
          <a:bodyPr>
            <a:normAutofit/>
          </a:bodyPr>
          <a:lstStyle/>
          <a:p>
            <a:r>
              <a:rPr lang="en-US" sz="2400" b="1" dirty="0" smtClean="0">
                <a:effectLst>
                  <a:outerShdw blurRad="38100" dist="38100" dir="2700000" algn="tl">
                    <a:srgbClr val="000000">
                      <a:alpha val="43137"/>
                    </a:srgbClr>
                  </a:outerShdw>
                </a:effectLst>
              </a:rPr>
              <a:t>APS (ALTERNATING PWM SERIES CIRCUIT)</a:t>
            </a:r>
          </a:p>
          <a:p>
            <a:r>
              <a:rPr lang="en-US" sz="2400" b="1" dirty="0" smtClean="0">
                <a:effectLst>
                  <a:outerShdw blurRad="38100" dist="38100" dir="2700000" algn="tl">
                    <a:srgbClr val="000000">
                      <a:alpha val="43137"/>
                    </a:srgbClr>
                  </a:outerShdw>
                </a:effectLst>
              </a:rPr>
              <a:t>REDUCED CURRENT AC SERIES CIRCUIT</a:t>
            </a:r>
          </a:p>
          <a:p>
            <a:r>
              <a:rPr lang="en-US" sz="2400" b="1" dirty="0" smtClean="0">
                <a:effectLst>
                  <a:outerShdw blurRad="38100" dist="38100" dir="2700000" algn="tl">
                    <a:srgbClr val="000000">
                      <a:alpha val="43137"/>
                    </a:srgbClr>
                  </a:outerShdw>
                </a:effectLst>
              </a:rPr>
              <a:t>LOW MODULATED AC CURRENT SERIES CIRCUIT</a:t>
            </a:r>
          </a:p>
          <a:p>
            <a:r>
              <a:rPr lang="en-US" sz="2400" b="1" dirty="0" smtClean="0">
                <a:effectLst>
                  <a:outerShdw blurRad="38100" dist="38100" dir="2700000" algn="tl">
                    <a:srgbClr val="000000">
                      <a:alpha val="43137"/>
                    </a:srgbClr>
                  </a:outerShdw>
                </a:effectLst>
              </a:rPr>
              <a:t>2 AMP POWER LINE CARRIER SERIES CIRCUIT</a:t>
            </a:r>
          </a:p>
          <a:p>
            <a:r>
              <a:rPr lang="en-US" sz="2400" b="1" dirty="0" smtClean="0">
                <a:effectLst>
                  <a:outerShdw blurRad="38100" dist="38100" dir="2700000" algn="tl">
                    <a:srgbClr val="000000">
                      <a:alpha val="43137"/>
                    </a:srgbClr>
                  </a:outerShdw>
                </a:effectLst>
              </a:rPr>
              <a:t>PARALLEL </a:t>
            </a:r>
            <a:endParaRPr lang="en-US" sz="2400" b="1" dirty="0">
              <a:effectLst>
                <a:outerShdw blurRad="38100" dist="38100" dir="2700000" algn="tl">
                  <a:srgbClr val="000000">
                    <a:alpha val="43137"/>
                  </a:srgbClr>
                </a:outerShdw>
              </a:effectLst>
            </a:endParaRPr>
          </a:p>
        </p:txBody>
      </p:sp>
      <p:sp>
        <p:nvSpPr>
          <p:cNvPr id="4" name="TextBox 3"/>
          <p:cNvSpPr txBox="1"/>
          <p:nvPr/>
        </p:nvSpPr>
        <p:spPr>
          <a:xfrm>
            <a:off x="228601" y="5257800"/>
            <a:ext cx="8763000" cy="523220"/>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rPr>
              <a:t>“REAL WORLD – LONG TERM </a:t>
            </a:r>
            <a:r>
              <a:rPr lang="en-US" sz="2800" b="1" dirty="0" smtClean="0">
                <a:solidFill>
                  <a:srgbClr val="FFFF00"/>
                </a:solidFill>
                <a:effectLst>
                  <a:outerShdw blurRad="38100" dist="38100" dir="2700000" algn="tl">
                    <a:srgbClr val="000000">
                      <a:alpha val="43137"/>
                    </a:srgbClr>
                  </a:outerShdw>
                </a:effectLst>
              </a:rPr>
              <a:t>TESTING</a:t>
            </a:r>
            <a:r>
              <a:rPr lang="en-US" sz="2800" b="1" dirty="0" smtClean="0">
                <a:effectLst>
                  <a:outerShdw blurRad="38100" dist="38100" dir="2700000" algn="tl">
                    <a:srgbClr val="000000">
                      <a:alpha val="43137"/>
                    </a:srgbClr>
                  </a:outerShdw>
                </a:effectLst>
              </a:rPr>
              <a:t> IS RECOMMENDED”</a:t>
            </a:r>
            <a:endParaRPr lang="en-US" sz="2800" b="1" dirty="0">
              <a:effectLst>
                <a:outerShdw blurRad="38100" dist="38100" dir="2700000" algn="tl">
                  <a:srgbClr val="000000">
                    <a:alpha val="43137"/>
                  </a:srgbClr>
                </a:outerShdw>
              </a:effectLst>
            </a:endParaRPr>
          </a:p>
        </p:txBody>
      </p:sp>
      <p:sp>
        <p:nvSpPr>
          <p:cNvPr id="5" name="TextBox 4"/>
          <p:cNvSpPr txBox="1"/>
          <p:nvPr/>
        </p:nvSpPr>
        <p:spPr>
          <a:xfrm>
            <a:off x="609601" y="1371599"/>
            <a:ext cx="7467600" cy="461665"/>
          </a:xfrm>
          <a:prstGeom prst="rect">
            <a:avLst/>
          </a:prstGeom>
          <a:noFill/>
        </p:spPr>
        <p:txBody>
          <a:bodyPr wrap="square" rtlCol="0">
            <a:spAutoFit/>
          </a:bodyPr>
          <a:lstStyle/>
          <a:p>
            <a:pPr algn="ctr"/>
            <a:r>
              <a:rPr lang="en-US" sz="2400" b="1" dirty="0" smtClean="0">
                <a:solidFill>
                  <a:schemeClr val="tx2"/>
                </a:solidFill>
                <a:effectLst>
                  <a:outerShdw blurRad="38100" dist="38100" dir="2700000" algn="tl">
                    <a:srgbClr val="000000">
                      <a:alpha val="43137"/>
                    </a:srgbClr>
                  </a:outerShdw>
                </a:effectLst>
              </a:rPr>
              <a:t>STANDARDS BASED - </a:t>
            </a:r>
            <a:r>
              <a:rPr lang="en-US" sz="2400" b="1" u="sng" dirty="0" smtClean="0">
                <a:solidFill>
                  <a:schemeClr val="tx2"/>
                </a:solidFill>
                <a:effectLst>
                  <a:outerShdw blurRad="38100" dist="38100" dir="2700000" algn="tl">
                    <a:srgbClr val="000000">
                      <a:alpha val="43137"/>
                    </a:srgbClr>
                  </a:outerShdw>
                </a:effectLst>
              </a:rPr>
              <a:t>ROBUST ARCHITECTURE</a:t>
            </a:r>
            <a:endParaRPr lang="en-US" sz="2400" b="1" u="sng" dirty="0">
              <a:solidFill>
                <a:schemeClr val="tx2"/>
              </a:solidFill>
              <a:effectLst>
                <a:outerShdw blurRad="38100" dist="38100" dir="2700000" algn="tl">
                  <a:srgbClr val="000000">
                    <a:alpha val="43137"/>
                  </a:srgbClr>
                </a:outerShdw>
              </a:effectLst>
            </a:endParaRPr>
          </a:p>
        </p:txBody>
      </p:sp>
      <p:sp>
        <p:nvSpPr>
          <p:cNvPr id="6" name="TextBox 5"/>
          <p:cNvSpPr txBox="1"/>
          <p:nvPr/>
        </p:nvSpPr>
        <p:spPr>
          <a:xfrm>
            <a:off x="381000" y="969317"/>
            <a:ext cx="8229599" cy="461665"/>
          </a:xfrm>
          <a:prstGeom prst="rect">
            <a:avLst/>
          </a:prstGeom>
          <a:noFill/>
        </p:spPr>
        <p:txBody>
          <a:bodyPr wrap="square" rtlCol="0">
            <a:spAutoFit/>
          </a:bodyPr>
          <a:lstStyle/>
          <a:p>
            <a:pPr algn="ctr"/>
            <a:r>
              <a:rPr lang="en-US" sz="2400" b="1" dirty="0" smtClean="0">
                <a:effectLst>
                  <a:outerShdw blurRad="38100" dist="38100" dir="2700000" algn="tl">
                    <a:srgbClr val="000000">
                      <a:alpha val="43137"/>
                    </a:srgbClr>
                  </a:outerShdw>
                </a:effectLst>
              </a:rPr>
              <a:t>ELECTRICAL INFRASTRUCTURE RESEARCH TEAM – (EIRT)</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9699130"/>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05800" cy="1143000"/>
          </a:xfrm>
        </p:spPr>
        <p:txBody>
          <a:bodyPr>
            <a:normAutofit/>
          </a:bodyPr>
          <a:lstStyle/>
          <a:p>
            <a:pPr algn="ctr"/>
            <a:r>
              <a:rPr lang="en-US" b="1" u="sng" dirty="0" smtClean="0"/>
              <a:t>“ITEMS UNDER TEST or READY TO TEST” </a:t>
            </a:r>
            <a:br>
              <a:rPr lang="en-US" b="1" u="sng" dirty="0" smtClean="0"/>
            </a:br>
            <a:endParaRPr lang="en-US" b="1" u="sng" dirty="0"/>
          </a:p>
        </p:txBody>
      </p:sp>
      <p:sp>
        <p:nvSpPr>
          <p:cNvPr id="3" name="Content Placeholder 2"/>
          <p:cNvSpPr>
            <a:spLocks noGrp="1"/>
          </p:cNvSpPr>
          <p:nvPr>
            <p:ph sz="quarter" idx="13"/>
          </p:nvPr>
        </p:nvSpPr>
        <p:spPr>
          <a:xfrm>
            <a:off x="457200" y="1371600"/>
            <a:ext cx="7924800" cy="4495800"/>
          </a:xfrm>
        </p:spPr>
        <p:txBody>
          <a:bodyPr>
            <a:normAutofit/>
          </a:bodyPr>
          <a:lstStyle/>
          <a:p>
            <a:pPr algn="just"/>
            <a:r>
              <a:rPr lang="en-US" sz="2400" b="1" dirty="0" smtClean="0">
                <a:effectLst>
                  <a:outerShdw blurRad="38100" dist="38100" dir="2700000" algn="tl">
                    <a:srgbClr val="000000">
                      <a:alpha val="43137"/>
                    </a:srgbClr>
                  </a:outerShdw>
                </a:effectLst>
              </a:rPr>
              <a:t>Photocell control “Dusk to Dawn” of Circuit “A” of Interleaved LED RWY Lighting</a:t>
            </a:r>
          </a:p>
          <a:p>
            <a:pPr marL="0" indent="0" algn="just">
              <a:buNone/>
            </a:pPr>
            <a:endParaRPr lang="en-US" sz="2400" b="1" dirty="0" smtClean="0">
              <a:effectLst>
                <a:outerShdw blurRad="38100" dist="38100" dir="2700000" algn="tl">
                  <a:srgbClr val="000000">
                    <a:alpha val="43137"/>
                  </a:srgbClr>
                </a:outerShdw>
              </a:effectLst>
            </a:endParaRPr>
          </a:p>
          <a:p>
            <a:pPr algn="just"/>
            <a:r>
              <a:rPr lang="en-US" sz="2400" b="1" dirty="0" smtClean="0">
                <a:solidFill>
                  <a:srgbClr val="FFFF00"/>
                </a:solidFill>
                <a:effectLst>
                  <a:outerShdw blurRad="38100" dist="38100" dir="2700000" algn="tl">
                    <a:srgbClr val="000000">
                      <a:alpha val="43137"/>
                    </a:srgbClr>
                  </a:outerShdw>
                </a:effectLst>
              </a:rPr>
              <a:t>PCL control “15 minutes” – 3 “Mike Key Clicks” of Circuit “B” of Interleaved LED RWY Lighting</a:t>
            </a:r>
          </a:p>
          <a:p>
            <a:pPr marL="0" indent="0">
              <a:buNone/>
            </a:pPr>
            <a:endParaRPr lang="en-US" sz="2400" b="1" dirty="0" smtClean="0">
              <a:effectLst>
                <a:outerShdw blurRad="38100" dist="38100" dir="2700000" algn="tl">
                  <a:srgbClr val="000000">
                    <a:alpha val="43137"/>
                  </a:srgbClr>
                </a:outerShdw>
              </a:effectLst>
            </a:endParaRPr>
          </a:p>
          <a:p>
            <a:pPr algn="just"/>
            <a:r>
              <a:rPr lang="en-US" sz="2400" b="1" dirty="0" smtClean="0">
                <a:effectLst>
                  <a:outerShdw blurRad="38100" dist="38100" dir="2700000" algn="tl">
                    <a:srgbClr val="000000">
                      <a:alpha val="43137"/>
                    </a:srgbClr>
                  </a:outerShdw>
                </a:effectLst>
              </a:rPr>
              <a:t>LED PAPI Systems – Starting 4</a:t>
            </a:r>
            <a:r>
              <a:rPr lang="en-US" sz="2400" b="1" baseline="30000" dirty="0" smtClean="0">
                <a:effectLst>
                  <a:outerShdw blurRad="38100" dist="38100" dir="2700000" algn="tl">
                    <a:srgbClr val="000000">
                      <a:alpha val="43137"/>
                    </a:srgbClr>
                  </a:outerShdw>
                </a:effectLst>
              </a:rPr>
              <a:t>th</a:t>
            </a:r>
            <a:r>
              <a:rPr lang="en-US" sz="2400" b="1" dirty="0" smtClean="0">
                <a:effectLst>
                  <a:outerShdw blurRad="38100" dist="38100" dir="2700000" algn="tl">
                    <a:srgbClr val="000000">
                      <a:alpha val="43137"/>
                    </a:srgbClr>
                  </a:outerShdw>
                </a:effectLst>
              </a:rPr>
              <a:t> </a:t>
            </a:r>
            <a:r>
              <a:rPr lang="en-US" sz="2400" b="1" dirty="0" err="1" smtClean="0">
                <a:effectLst>
                  <a:outerShdw blurRad="38100" dist="38100" dir="2700000" algn="tl">
                    <a:srgbClr val="000000">
                      <a:alpha val="43137"/>
                    </a:srgbClr>
                  </a:outerShdw>
                </a:effectLst>
              </a:rPr>
              <a:t>Qtr</a:t>
            </a:r>
            <a:r>
              <a:rPr lang="en-US" sz="2400" b="1" dirty="0" smtClean="0">
                <a:effectLst>
                  <a:outerShdw blurRad="38100" dist="38100" dir="2700000" algn="tl">
                    <a:srgbClr val="000000">
                      <a:alpha val="43137"/>
                    </a:srgbClr>
                  </a:outerShdw>
                </a:effectLst>
              </a:rPr>
              <a:t> 2014 </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87680934"/>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304800" y="1600200"/>
            <a:ext cx="4724400" cy="4114800"/>
          </a:xfrm>
        </p:spPr>
        <p:txBody>
          <a:bodyPr>
            <a:normAutofit lnSpcReduction="10000"/>
          </a:bodyPr>
          <a:lstStyle/>
          <a:p>
            <a:pPr marL="0" indent="0" algn="ctr">
              <a:buNone/>
            </a:pPr>
            <a:r>
              <a:rPr lang="en-US" sz="2400" b="1" u="sng" dirty="0">
                <a:solidFill>
                  <a:srgbClr val="FFFF00"/>
                </a:solidFill>
              </a:rPr>
              <a:t>FOR 6.6A </a:t>
            </a:r>
            <a:r>
              <a:rPr lang="en-US" sz="2400" b="1" u="sng" dirty="0" smtClean="0">
                <a:solidFill>
                  <a:srgbClr val="FFFF00"/>
                </a:solidFill>
              </a:rPr>
              <a:t>ELEVATED LED</a:t>
            </a:r>
          </a:p>
          <a:p>
            <a:pPr marL="0" indent="0" algn="ctr">
              <a:buNone/>
            </a:pPr>
            <a:r>
              <a:rPr lang="en-US" sz="2400" b="1" i="1" u="sng" dirty="0" smtClean="0"/>
              <a:t>“MOVE – ELECTRONICS”</a:t>
            </a:r>
            <a:r>
              <a:rPr lang="en-US" dirty="0" smtClean="0"/>
              <a:t> </a:t>
            </a:r>
            <a:endParaRPr lang="en-US" dirty="0"/>
          </a:p>
          <a:p>
            <a:pPr marL="0" indent="0" algn="just">
              <a:buNone/>
            </a:pPr>
            <a:r>
              <a:rPr lang="en-US" sz="2600" dirty="0" smtClean="0"/>
              <a:t>Move the elevated fixture  electronics package inside the L-867 or L-868 can - to be connected between the 6.6A L-830-* isolation xmfr. and the fixture optics.</a:t>
            </a:r>
          </a:p>
          <a:p>
            <a:pPr marL="0" indent="0" algn="just">
              <a:buNone/>
            </a:pPr>
            <a:r>
              <a:rPr lang="en-US" sz="2600" b="1" dirty="0" smtClean="0">
                <a:effectLst>
                  <a:outerShdw blurRad="38100" dist="38100" dir="2700000" algn="tl">
                    <a:srgbClr val="000000">
                      <a:alpha val="43137"/>
                    </a:srgbClr>
                  </a:outerShdw>
                </a:effectLst>
              </a:rPr>
              <a:t>Shorting Device </a:t>
            </a:r>
            <a:r>
              <a:rPr lang="en-US" sz="2400" b="1" dirty="0" smtClean="0">
                <a:effectLst>
                  <a:outerShdw blurRad="38100" dist="38100" dir="2700000" algn="tl">
                    <a:srgbClr val="000000">
                      <a:alpha val="43137"/>
                    </a:srgbClr>
                  </a:outerShdw>
                </a:effectLst>
              </a:rPr>
              <a:t>Example</a:t>
            </a:r>
          </a:p>
          <a:p>
            <a:pPr marL="0" indent="0">
              <a:buNone/>
            </a:pPr>
            <a:r>
              <a:rPr lang="en-US" sz="2600" b="1" dirty="0" smtClean="0">
                <a:solidFill>
                  <a:srgbClr val="FFFF00"/>
                </a:solidFill>
                <a:effectLst>
                  <a:outerShdw blurRad="38100" dist="38100" dir="2700000" algn="tl">
                    <a:srgbClr val="000000">
                      <a:alpha val="43137"/>
                    </a:srgbClr>
                  </a:outerShdw>
                </a:effectLst>
              </a:rPr>
              <a:t>(Add Light Engine Electronics)</a:t>
            </a:r>
            <a:endParaRPr lang="en-US" sz="2600" b="1" dirty="0">
              <a:solidFill>
                <a:srgbClr val="FFFF00"/>
              </a:solidFill>
              <a:effectLst>
                <a:outerShdw blurRad="38100" dist="38100" dir="2700000" algn="tl">
                  <a:srgbClr val="000000">
                    <a:alpha val="43137"/>
                  </a:srgbClr>
                </a:outerShdw>
              </a:effectLst>
            </a:endParaRPr>
          </a:p>
        </p:txBody>
      </p:sp>
      <p:pic>
        <p:nvPicPr>
          <p:cNvPr id="3" name="Content Placeholder 2"/>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5105400" y="1752600"/>
            <a:ext cx="3733800" cy="3581399"/>
          </a:xfrm>
        </p:spPr>
      </p:pic>
      <p:sp>
        <p:nvSpPr>
          <p:cNvPr id="2" name="Title 1"/>
          <p:cNvSpPr>
            <a:spLocks noGrp="1"/>
          </p:cNvSpPr>
          <p:nvPr>
            <p:ph type="title"/>
          </p:nvPr>
        </p:nvSpPr>
        <p:spPr>
          <a:xfrm>
            <a:off x="152400" y="152400"/>
            <a:ext cx="8839200" cy="1143000"/>
          </a:xfrm>
        </p:spPr>
        <p:txBody>
          <a:bodyPr>
            <a:normAutofit/>
          </a:bodyPr>
          <a:lstStyle/>
          <a:p>
            <a:pPr algn="ctr"/>
            <a:r>
              <a:rPr lang="en-US" b="1" u="sng" dirty="0" smtClean="0">
                <a:effectLst>
                  <a:outerShdw blurRad="38100" dist="38100" dir="2700000" algn="tl">
                    <a:srgbClr val="000000">
                      <a:alpha val="43137"/>
                    </a:srgbClr>
                  </a:outerShdw>
                </a:effectLst>
              </a:rPr>
              <a:t>Think – What If – WE Can ?</a:t>
            </a:r>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“Improve FIXTURE Replacement Economics”</a:t>
            </a:r>
            <a:endParaRPr lang="en-US" b="1" dirty="0">
              <a:effectLst>
                <a:outerShdw blurRad="38100" dist="38100" dir="2700000" algn="tl">
                  <a:srgbClr val="000000">
                    <a:alpha val="43137"/>
                  </a:srgbClr>
                </a:outerShdw>
              </a:effectLst>
            </a:endParaRPr>
          </a:p>
        </p:txBody>
      </p:sp>
      <p:sp>
        <p:nvSpPr>
          <p:cNvPr id="6" name="Right Arrow 5"/>
          <p:cNvSpPr/>
          <p:nvPr/>
        </p:nvSpPr>
        <p:spPr>
          <a:xfrm>
            <a:off x="3810000" y="446265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35281193"/>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924800" cy="868362"/>
          </a:xfrm>
        </p:spPr>
        <p:txBody>
          <a:bodyPr/>
          <a:lstStyle/>
          <a:p>
            <a:pPr algn="ctr"/>
            <a:r>
              <a:rPr lang="en-US" b="1" u="sng" dirty="0" smtClean="0">
                <a:effectLst>
                  <a:outerShdw blurRad="38100" dist="38100" dir="2700000" algn="tl">
                    <a:srgbClr val="000000">
                      <a:alpha val="43137"/>
                    </a:srgbClr>
                  </a:outerShdw>
                </a:effectLst>
              </a:rPr>
              <a:t>L-853 – MARKERS, RETRO-REFLECTIVE</a:t>
            </a:r>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r>
              <a:rPr lang="en-US" sz="2400" b="1" dirty="0" smtClean="0">
                <a:effectLst>
                  <a:outerShdw blurRad="38100" dist="38100" dir="2700000" algn="tl">
                    <a:srgbClr val="000000">
                      <a:alpha val="43137"/>
                    </a:srgbClr>
                  </a:outerShdw>
                </a:effectLst>
              </a:rPr>
              <a:t>FAA GUIDANCE - 1969 to 1983</a:t>
            </a:r>
            <a:endParaRPr lang="en-US" sz="2400" b="1" dirty="0">
              <a:effectLst>
                <a:outerShdw blurRad="38100" dist="38100" dir="2700000" algn="tl">
                  <a:srgbClr val="000000">
                    <a:alpha val="43137"/>
                  </a:srgbClr>
                </a:outerShdw>
              </a:effectLst>
            </a:endParaRPr>
          </a:p>
        </p:txBody>
      </p:sp>
      <p:sp>
        <p:nvSpPr>
          <p:cNvPr id="3" name="Content Placeholder 2"/>
          <p:cNvSpPr>
            <a:spLocks noGrp="1"/>
          </p:cNvSpPr>
          <p:nvPr>
            <p:ph sz="quarter" idx="13"/>
          </p:nvPr>
        </p:nvSpPr>
        <p:spPr>
          <a:xfrm>
            <a:off x="609600" y="1447800"/>
            <a:ext cx="7924800" cy="4495800"/>
          </a:xfrm>
        </p:spPr>
        <p:txBody>
          <a:bodyPr>
            <a:normAutofit lnSpcReduction="10000"/>
          </a:bodyPr>
          <a:lstStyle/>
          <a:p>
            <a:pPr algn="just"/>
            <a:r>
              <a:rPr lang="en-US" sz="2400" b="1" dirty="0" smtClean="0"/>
              <a:t>AC 150/5340-20 – Installation Details and Maintenance Standards for Reflective Markers for Airport Runway and Taxiway Centerlines, February 17, 1969</a:t>
            </a:r>
          </a:p>
          <a:p>
            <a:pPr algn="just"/>
            <a:r>
              <a:rPr lang="en-US" sz="2400" b="1" dirty="0" smtClean="0"/>
              <a:t>Evaluation of Retro-Reflective Pavement Markers for Precision and Non-precision Runways – FAA Technical Center, Guy S. Brown &amp; Larry W. Hackler, DOT/FAA/CT-82/112, DOT/FAA/RD-82/83 – Interim Report, December 1982</a:t>
            </a:r>
          </a:p>
          <a:p>
            <a:pPr algn="just"/>
            <a:r>
              <a:rPr lang="en-US" sz="2400" b="1" dirty="0" smtClean="0"/>
              <a:t>Identification of Exit Taxiways (Retro-Reflective Markers Only) – FAA Technical Center, Larry W. Hackler, DOT/FAA/CT-82/77 Interim Report – June 1982 and DOT/FAA/CT-83/5, DOT/FAA/RD-82/91 – Final Report, April 1983</a:t>
            </a:r>
          </a:p>
          <a:p>
            <a:endParaRPr lang="en-US" dirty="0" smtClean="0"/>
          </a:p>
          <a:p>
            <a:endParaRPr lang="en-US" dirty="0" smtClean="0"/>
          </a:p>
          <a:p>
            <a:pPr marL="0" indent="0">
              <a:buNone/>
            </a:pPr>
            <a:endParaRPr lang="en-US" dirty="0"/>
          </a:p>
        </p:txBody>
      </p:sp>
    </p:spTree>
    <p:extLst>
      <p:ext uri="{BB962C8B-B14F-4D97-AF65-F5344CB8AC3E}">
        <p14:creationId xmlns:p14="http://schemas.microsoft.com/office/powerpoint/2010/main" val="1554580973"/>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81000"/>
            <a:ext cx="7924800" cy="868362"/>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u="sng" dirty="0" smtClean="0">
                <a:effectLst>
                  <a:outerShdw blurRad="38100" dist="38100" dir="2700000" algn="tl">
                    <a:srgbClr val="000000">
                      <a:alpha val="43137"/>
                    </a:srgbClr>
                  </a:outerShdw>
                </a:effectLst>
              </a:rPr>
              <a:t>L-853 – MARKERS, RETRO-REFLECTIVE</a:t>
            </a:r>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r>
              <a:rPr lang="en-US" sz="2400" b="1" dirty="0" smtClean="0">
                <a:effectLst>
                  <a:outerShdw blurRad="38100" dist="38100" dir="2700000" algn="tl">
                    <a:srgbClr val="000000">
                      <a:alpha val="43137"/>
                    </a:srgbClr>
                  </a:outerShdw>
                </a:effectLst>
              </a:rPr>
              <a:t>FAA GUIDANCE - PRESENT</a:t>
            </a:r>
            <a:endParaRPr lang="en-US" sz="2400" b="1" dirty="0">
              <a:effectLst>
                <a:outerShdw blurRad="38100" dist="38100" dir="2700000" algn="tl">
                  <a:srgbClr val="000000">
                    <a:alpha val="43137"/>
                  </a:srgbClr>
                </a:outerShdw>
              </a:effectLst>
            </a:endParaRPr>
          </a:p>
        </p:txBody>
      </p:sp>
      <p:sp>
        <p:nvSpPr>
          <p:cNvPr id="5" name="Content Placeholder 2"/>
          <p:cNvSpPr>
            <a:spLocks noGrp="1"/>
          </p:cNvSpPr>
          <p:nvPr>
            <p:ph sz="quarter" idx="13"/>
          </p:nvPr>
        </p:nvSpPr>
        <p:spPr>
          <a:xfrm>
            <a:off x="609600" y="1524000"/>
            <a:ext cx="7924800" cy="4191000"/>
          </a:xfrm>
        </p:spPr>
        <p:txBody>
          <a:bodyPr>
            <a:normAutofit/>
          </a:bodyPr>
          <a:lstStyle/>
          <a:p>
            <a:pPr algn="just"/>
            <a:r>
              <a:rPr lang="en-US" sz="2400" b="1" dirty="0" smtClean="0"/>
              <a:t>AC 150/5345-39D – Specification for L-853 Runway &amp; Taxiway Retro-Reflective Markers, September 26, 2011</a:t>
            </a:r>
          </a:p>
          <a:p>
            <a:pPr algn="just"/>
            <a:r>
              <a:rPr lang="en-US" sz="2400" b="1" dirty="0" smtClean="0"/>
              <a:t>AC 150/5340-30H – Design and Installation Details for Airport Visual Aids, July 21, 2014</a:t>
            </a:r>
          </a:p>
          <a:p>
            <a:pPr algn="just"/>
            <a:r>
              <a:rPr lang="en-US" sz="2400" b="1" dirty="0" smtClean="0"/>
              <a:t>Addendum to AC 150/5345-53D -  Certified Equipment and Manufacturers List, August 15, 2014</a:t>
            </a:r>
          </a:p>
          <a:p>
            <a:endParaRPr lang="en-US" dirty="0" smtClean="0"/>
          </a:p>
          <a:p>
            <a:endParaRPr lang="en-US" dirty="0"/>
          </a:p>
          <a:p>
            <a:endParaRPr lang="en-US" dirty="0" smtClean="0"/>
          </a:p>
          <a:p>
            <a:pPr marL="0" indent="0">
              <a:buNone/>
            </a:pPr>
            <a:endParaRPr lang="en-US" dirty="0"/>
          </a:p>
        </p:txBody>
      </p:sp>
    </p:spTree>
    <p:extLst>
      <p:ext uri="{BB962C8B-B14F-4D97-AF65-F5344CB8AC3E}">
        <p14:creationId xmlns:p14="http://schemas.microsoft.com/office/powerpoint/2010/main" val="3550178676"/>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1- Slide Data - for Power Point\Reflectors in Program\Green-Green Twy CL.JPG"/>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tretch>
            <a:fillRect/>
          </a:stretch>
        </p:blipFill>
        <p:spPr bwMode="auto">
          <a:xfrm>
            <a:off x="4800600" y="2562225"/>
            <a:ext cx="3733800" cy="28003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J:\1- Slide Data - for Power Point\Reflectors in Program\Blue-Blue Twy Edge.JPG"/>
          <p:cNvPicPr>
            <a:picLocks noGrp="1" noChangeAspect="1" noChangeArrowheads="1"/>
          </p:cNvPicPr>
          <p:nvPr>
            <p:ph sz="quarter" idx="13"/>
          </p:nvPr>
        </p:nvPicPr>
        <p:blipFill>
          <a:blip r:embed="rId4">
            <a:extLst>
              <a:ext uri="{28A0092B-C50C-407E-A947-70E740481C1C}">
                <a14:useLocalDpi xmlns:a14="http://schemas.microsoft.com/office/drawing/2010/main" val="0"/>
              </a:ext>
            </a:extLst>
          </a:blip>
          <a:stretch>
            <a:fillRect/>
          </a:stretch>
        </p:blipFill>
        <p:spPr bwMode="auto">
          <a:xfrm>
            <a:off x="609600" y="2562225"/>
            <a:ext cx="3733800" cy="28003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609600" y="228600"/>
            <a:ext cx="7924800" cy="1360169"/>
          </a:xfrm>
        </p:spPr>
        <p:txBody>
          <a:bodyPr/>
          <a:lstStyle/>
          <a:p>
            <a:pPr algn="ctr"/>
            <a:r>
              <a:rPr lang="en-US" b="1" u="sng" dirty="0" smtClean="0">
                <a:effectLst>
                  <a:outerShdw blurRad="38100" dist="38100" dir="2700000" algn="tl">
                    <a:srgbClr val="000000">
                      <a:alpha val="43137"/>
                    </a:srgbClr>
                  </a:outerShdw>
                </a:effectLst>
              </a:rPr>
              <a:t>Solar Reflector Markers – ORIGINAL</a:t>
            </a:r>
            <a:br>
              <a:rPr lang="en-US" b="1" u="sng" dirty="0" smtClean="0">
                <a:effectLst>
                  <a:outerShdw blurRad="38100" dist="38100" dir="2700000" algn="tl">
                    <a:srgbClr val="000000">
                      <a:alpha val="43137"/>
                    </a:srgbClr>
                  </a:outerShdw>
                </a:effectLst>
              </a:rPr>
            </a:br>
            <a:r>
              <a:rPr lang="en-US" b="1" u="sng" dirty="0" smtClean="0">
                <a:effectLst>
                  <a:outerShdw blurRad="38100" dist="38100" dir="2700000" algn="tl">
                    <a:srgbClr val="000000">
                      <a:alpha val="43137"/>
                    </a:srgbClr>
                  </a:outerShdw>
                </a:effectLst>
              </a:rPr>
              <a:t>HZR INSTALLATION – JULY 2012</a:t>
            </a:r>
            <a:br>
              <a:rPr lang="en-US" b="1" u="sng" dirty="0" smtClean="0">
                <a:effectLst>
                  <a:outerShdw blurRad="38100" dist="38100" dir="2700000" algn="tl">
                    <a:srgbClr val="000000">
                      <a:alpha val="43137"/>
                    </a:srgbClr>
                  </a:outerShdw>
                </a:effectLst>
              </a:rPr>
            </a:br>
            <a:r>
              <a:rPr lang="en-US" b="1" u="sng" dirty="0" smtClean="0">
                <a:effectLst>
                  <a:outerShdw blurRad="38100" dist="38100" dir="2700000" algn="tl">
                    <a:srgbClr val="000000">
                      <a:alpha val="43137"/>
                    </a:srgbClr>
                  </a:outerShdw>
                </a:effectLst>
              </a:rPr>
              <a:t>LOAD BEARING 40,000 PSI</a:t>
            </a:r>
            <a:endParaRPr lang="en-US" b="1" u="sng" dirty="0">
              <a:effectLst>
                <a:outerShdw blurRad="38100" dist="38100" dir="2700000" algn="tl">
                  <a:srgbClr val="000000">
                    <a:alpha val="43137"/>
                  </a:srgbClr>
                </a:outerShdw>
              </a:effectLst>
            </a:endParaRPr>
          </a:p>
        </p:txBody>
      </p:sp>
      <p:sp>
        <p:nvSpPr>
          <p:cNvPr id="5" name="Text Placeholder 4"/>
          <p:cNvSpPr>
            <a:spLocks noGrp="1"/>
          </p:cNvSpPr>
          <p:nvPr>
            <p:ph type="body" idx="1"/>
          </p:nvPr>
        </p:nvSpPr>
        <p:spPr/>
        <p:txBody>
          <a:bodyPr>
            <a:normAutofit/>
          </a:bodyPr>
          <a:lstStyle/>
          <a:p>
            <a:pPr algn="ctr"/>
            <a:r>
              <a:rPr lang="en-US" sz="2400" dirty="0" smtClean="0">
                <a:effectLst>
                  <a:outerShdw blurRad="38100" dist="38100" dir="2700000" algn="tl">
                    <a:srgbClr val="000000">
                      <a:alpha val="43137"/>
                    </a:srgbClr>
                  </a:outerShdw>
                </a:effectLst>
              </a:rPr>
              <a:t>Taxiway Edge Reflector</a:t>
            </a:r>
            <a:endParaRPr lang="en-US" sz="2400" dirty="0">
              <a:effectLst>
                <a:outerShdw blurRad="38100" dist="38100" dir="2700000" algn="tl">
                  <a:srgbClr val="000000">
                    <a:alpha val="43137"/>
                  </a:srgbClr>
                </a:outerShdw>
              </a:effectLst>
            </a:endParaRPr>
          </a:p>
        </p:txBody>
      </p:sp>
      <p:sp>
        <p:nvSpPr>
          <p:cNvPr id="7" name="Text Placeholder 6"/>
          <p:cNvSpPr>
            <a:spLocks noGrp="1"/>
          </p:cNvSpPr>
          <p:nvPr>
            <p:ph type="body" sz="quarter" idx="3"/>
          </p:nvPr>
        </p:nvSpPr>
        <p:spPr/>
        <p:txBody>
          <a:bodyPr>
            <a:normAutofit/>
          </a:bodyPr>
          <a:lstStyle/>
          <a:p>
            <a:pPr algn="ctr"/>
            <a:r>
              <a:rPr lang="en-US" sz="2400" dirty="0" smtClean="0">
                <a:effectLst>
                  <a:outerShdw blurRad="38100" dist="38100" dir="2700000" algn="tl">
                    <a:srgbClr val="000000">
                      <a:alpha val="43137"/>
                    </a:srgbClr>
                  </a:outerShdw>
                </a:effectLst>
              </a:rPr>
              <a:t>Taxiway Centerline Reflector</a:t>
            </a:r>
            <a:endParaRPr lang="en-US" sz="2400" dirty="0">
              <a:effectLst>
                <a:outerShdw blurRad="38100" dist="38100" dir="2700000" algn="tl">
                  <a:srgbClr val="000000">
                    <a:alpha val="43137"/>
                  </a:srgbClr>
                </a:outerShdw>
              </a:effectLst>
            </a:endParaRPr>
          </a:p>
        </p:txBody>
      </p:sp>
      <p:pic>
        <p:nvPicPr>
          <p:cNvPr id="8" name="Picture 2" descr="J:\1- Slide Data - for Power Point\Reflectors in Program\Blue-Blue Twy Edge.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8200" y="2562225"/>
            <a:ext cx="3733800" cy="280035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6"/>
          <p:cNvSpPr txBox="1">
            <a:spLocks/>
          </p:cNvSpPr>
          <p:nvPr/>
        </p:nvSpPr>
        <p:spPr>
          <a:xfrm>
            <a:off x="4800600" y="5235256"/>
            <a:ext cx="3733800" cy="574675"/>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ct val="20000"/>
              </a:spcBef>
              <a:spcAft>
                <a:spcPts val="600"/>
              </a:spcAft>
              <a:buClr>
                <a:schemeClr val="tx2"/>
              </a:buClr>
              <a:buFont typeface="Arial" pitchFamily="34" charset="0"/>
              <a:buNone/>
              <a:defRPr sz="1700" b="0" i="0" kern="1200" spc="30" baseline="0">
                <a:solidFill>
                  <a:schemeClr val="tx2"/>
                </a:solidFill>
                <a:latin typeface="+mn-lt"/>
                <a:ea typeface="+mn-ea"/>
                <a:cs typeface="+mn-cs"/>
              </a:defRPr>
            </a:lvl1pPr>
            <a:lvl2pPr marL="457200" indent="0" algn="l" defTabSz="914400" rtl="0" eaLnBrk="1" latinLnBrk="0" hangingPunct="1">
              <a:lnSpc>
                <a:spcPct val="100000"/>
              </a:lnSpc>
              <a:spcBef>
                <a:spcPct val="20000"/>
              </a:spcBef>
              <a:spcAft>
                <a:spcPts val="600"/>
              </a:spcAft>
              <a:buClr>
                <a:schemeClr val="tx2"/>
              </a:buClr>
              <a:buFont typeface="Arial" pitchFamily="34" charset="0"/>
              <a:buNone/>
              <a:defRPr sz="2000" b="1" kern="1200" spc="30" baseline="0">
                <a:solidFill>
                  <a:schemeClr val="tx1"/>
                </a:solidFill>
                <a:latin typeface="+mn-lt"/>
                <a:ea typeface="+mn-ea"/>
                <a:cs typeface="+mn-cs"/>
              </a:defRPr>
            </a:lvl2pPr>
            <a:lvl3pPr marL="914400" indent="0" algn="l" defTabSz="914400" rtl="0" eaLnBrk="1" latinLnBrk="0" hangingPunct="1">
              <a:lnSpc>
                <a:spcPct val="100000"/>
              </a:lnSpc>
              <a:spcBef>
                <a:spcPct val="20000"/>
              </a:spcBef>
              <a:spcAft>
                <a:spcPts val="600"/>
              </a:spcAft>
              <a:buClr>
                <a:schemeClr val="tx2"/>
              </a:buClr>
              <a:buFont typeface="Arial" pitchFamily="34" charset="0"/>
              <a:buNone/>
              <a:defRPr sz="1800" b="1" kern="1200" spc="30" baseline="0">
                <a:solidFill>
                  <a:schemeClr val="tx1"/>
                </a:solidFill>
                <a:latin typeface="+mn-lt"/>
                <a:ea typeface="+mn-ea"/>
                <a:cs typeface="+mn-cs"/>
              </a:defRPr>
            </a:lvl3pPr>
            <a:lvl4pPr marL="13716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spc="30" baseline="0">
                <a:solidFill>
                  <a:schemeClr val="tx1"/>
                </a:solidFill>
                <a:latin typeface="+mn-lt"/>
                <a:ea typeface="+mn-ea"/>
                <a:cs typeface="+mn-cs"/>
              </a:defRPr>
            </a:lvl4pPr>
            <a:lvl5pPr marL="18288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spc="30" baseline="0">
                <a:solidFill>
                  <a:schemeClr val="tx1"/>
                </a:solidFill>
                <a:latin typeface="+mn-lt"/>
                <a:ea typeface="+mn-ea"/>
                <a:cs typeface="+mn-cs"/>
              </a:defRPr>
            </a:lvl5pPr>
            <a:lvl6pPr marL="22860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a:solidFill>
                  <a:schemeClr val="tx1"/>
                </a:solidFill>
                <a:latin typeface="+mn-lt"/>
                <a:ea typeface="+mn-ea"/>
                <a:cs typeface="+mn-cs"/>
              </a:defRPr>
            </a:lvl9pPr>
          </a:lstStyle>
          <a:p>
            <a:pPr algn="ctr"/>
            <a:r>
              <a:rPr lang="en-US" sz="2400" dirty="0" smtClean="0">
                <a:effectLst>
                  <a:outerShdw blurRad="38100" dist="38100" dir="2700000" algn="tl">
                    <a:srgbClr val="000000">
                      <a:alpha val="43137"/>
                    </a:srgbClr>
                  </a:outerShdw>
                </a:effectLst>
              </a:rPr>
              <a:t>Removed September 2013</a:t>
            </a:r>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39637376"/>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28600"/>
            <a:ext cx="7924800" cy="1362054"/>
          </a:xfrm>
        </p:spPr>
        <p:txBody>
          <a:bodyPr/>
          <a:lstStyle/>
          <a:p>
            <a:pPr algn="ctr"/>
            <a:r>
              <a:rPr lang="en-US" b="1" u="sng" dirty="0" smtClean="0">
                <a:effectLst>
                  <a:outerShdw blurRad="38100" dist="38100" dir="2700000" algn="tl">
                    <a:srgbClr val="000000">
                      <a:alpha val="43137"/>
                    </a:srgbClr>
                  </a:outerShdw>
                </a:effectLst>
              </a:rPr>
              <a:t>Solar Reflector Markers – NEW</a:t>
            </a:r>
            <a:br>
              <a:rPr lang="en-US" b="1" u="sng" dirty="0" smtClean="0">
                <a:effectLst>
                  <a:outerShdw blurRad="38100" dist="38100" dir="2700000" algn="tl">
                    <a:srgbClr val="000000">
                      <a:alpha val="43137"/>
                    </a:srgbClr>
                  </a:outerShdw>
                </a:effectLst>
              </a:rPr>
            </a:br>
            <a:r>
              <a:rPr lang="en-US" b="1" u="sng" dirty="0" smtClean="0">
                <a:effectLst>
                  <a:outerShdw blurRad="38100" dist="38100" dir="2700000" algn="tl">
                    <a:srgbClr val="000000">
                      <a:alpha val="43137"/>
                    </a:srgbClr>
                  </a:outerShdw>
                </a:effectLst>
              </a:rPr>
              <a:t>HZR Installation – Sept 2013</a:t>
            </a:r>
            <a:br>
              <a:rPr lang="en-US" b="1" u="sng" dirty="0" smtClean="0">
                <a:effectLst>
                  <a:outerShdw blurRad="38100" dist="38100" dir="2700000" algn="tl">
                    <a:srgbClr val="000000">
                      <a:alpha val="43137"/>
                    </a:srgbClr>
                  </a:outerShdw>
                </a:effectLst>
              </a:rPr>
            </a:br>
            <a:r>
              <a:rPr lang="en-US" b="1" u="sng" dirty="0" smtClean="0">
                <a:effectLst>
                  <a:outerShdw blurRad="38100" dist="38100" dir="2700000" algn="tl">
                    <a:srgbClr val="000000">
                      <a:alpha val="43137"/>
                    </a:srgbClr>
                  </a:outerShdw>
                </a:effectLst>
              </a:rPr>
              <a:t>LOAD BEARING 60,000 PSI</a:t>
            </a:r>
            <a:endParaRPr lang="en-US" b="1" u="sng" dirty="0">
              <a:effectLst>
                <a:outerShdw blurRad="38100" dist="38100" dir="2700000" algn="tl">
                  <a:srgbClr val="000000">
                    <a:alpha val="43137"/>
                  </a:srgbClr>
                </a:outerShdw>
              </a:effectLst>
            </a:endParaRPr>
          </a:p>
        </p:txBody>
      </p:sp>
      <p:sp>
        <p:nvSpPr>
          <p:cNvPr id="5" name="Text Placeholder 4"/>
          <p:cNvSpPr>
            <a:spLocks noGrp="1"/>
          </p:cNvSpPr>
          <p:nvPr>
            <p:ph type="body" idx="1"/>
          </p:nvPr>
        </p:nvSpPr>
        <p:spPr/>
        <p:txBody>
          <a:bodyPr>
            <a:normAutofit/>
          </a:bodyPr>
          <a:lstStyle/>
          <a:p>
            <a:pPr algn="ctr"/>
            <a:r>
              <a:rPr lang="en-US" sz="2400" dirty="0" smtClean="0">
                <a:effectLst>
                  <a:outerShdw blurRad="38100" dist="38100" dir="2700000" algn="tl">
                    <a:srgbClr val="000000">
                      <a:alpha val="43137"/>
                    </a:srgbClr>
                  </a:outerShdw>
                </a:effectLst>
              </a:rPr>
              <a:t>Taxiway Edge Reflector</a:t>
            </a:r>
            <a:endParaRPr lang="en-US" sz="2400" dirty="0">
              <a:effectLst>
                <a:outerShdw blurRad="38100" dist="38100" dir="2700000" algn="tl">
                  <a:srgbClr val="000000">
                    <a:alpha val="43137"/>
                  </a:srgbClr>
                </a:outerShdw>
              </a:effectLst>
            </a:endParaRPr>
          </a:p>
        </p:txBody>
      </p:sp>
      <p:sp>
        <p:nvSpPr>
          <p:cNvPr id="7" name="Text Placeholder 6"/>
          <p:cNvSpPr>
            <a:spLocks noGrp="1"/>
          </p:cNvSpPr>
          <p:nvPr>
            <p:ph type="body" sz="quarter" idx="3"/>
          </p:nvPr>
        </p:nvSpPr>
        <p:spPr/>
        <p:txBody>
          <a:bodyPr>
            <a:normAutofit/>
          </a:bodyPr>
          <a:lstStyle/>
          <a:p>
            <a:pPr algn="ctr"/>
            <a:r>
              <a:rPr lang="en-US" sz="2400" dirty="0" smtClean="0">
                <a:effectLst>
                  <a:outerShdw blurRad="38100" dist="38100" dir="2700000" algn="tl">
                    <a:srgbClr val="000000">
                      <a:alpha val="43137"/>
                    </a:srgbClr>
                  </a:outerShdw>
                </a:effectLst>
              </a:rPr>
              <a:t>Taxiway Centerline Reflector</a:t>
            </a:r>
          </a:p>
        </p:txBody>
      </p:sp>
      <p:pic>
        <p:nvPicPr>
          <p:cNvPr id="3" name="Content Placeholder 2"/>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4800600" y="2332630"/>
            <a:ext cx="3733800" cy="3259539"/>
          </a:xfrm>
        </p:spPr>
      </p:pic>
      <p:pic>
        <p:nvPicPr>
          <p:cNvPr id="8" name="Content Placeholder 7"/>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609600" y="2419309"/>
            <a:ext cx="3733800" cy="3086181"/>
          </a:xfrm>
        </p:spPr>
      </p:pic>
      <p:sp>
        <p:nvSpPr>
          <p:cNvPr id="9" name="Text Placeholder 4"/>
          <p:cNvSpPr txBox="1">
            <a:spLocks/>
          </p:cNvSpPr>
          <p:nvPr/>
        </p:nvSpPr>
        <p:spPr>
          <a:xfrm>
            <a:off x="533400" y="6019800"/>
            <a:ext cx="3886200" cy="346669"/>
          </a:xfrm>
          <a:prstGeom prst="rect">
            <a:avLst/>
          </a:prstGeom>
        </p:spPr>
        <p:txBody>
          <a:bodyPr vert="horz" lIns="91440" tIns="45720" rIns="91440" bIns="45720" rtlCol="0" anchor="b">
            <a:normAutofit fontScale="85000" lnSpcReduction="20000"/>
          </a:bodyPr>
          <a:lstStyle>
            <a:lvl1pPr marL="0" indent="0" algn="l" defTabSz="914400" rtl="0" eaLnBrk="1" latinLnBrk="0" hangingPunct="1">
              <a:lnSpc>
                <a:spcPct val="100000"/>
              </a:lnSpc>
              <a:spcBef>
                <a:spcPct val="20000"/>
              </a:spcBef>
              <a:spcAft>
                <a:spcPts val="600"/>
              </a:spcAft>
              <a:buClr>
                <a:schemeClr val="tx2"/>
              </a:buClr>
              <a:buFont typeface="Arial" pitchFamily="34" charset="0"/>
              <a:buNone/>
              <a:defRPr sz="1700" b="0" i="0" kern="1200" spc="30" baseline="0">
                <a:solidFill>
                  <a:schemeClr val="tx2"/>
                </a:solidFill>
                <a:latin typeface="+mn-lt"/>
                <a:ea typeface="+mn-ea"/>
                <a:cs typeface="+mn-cs"/>
              </a:defRPr>
            </a:lvl1pPr>
            <a:lvl2pPr marL="457200" indent="0" algn="l" defTabSz="914400" rtl="0" eaLnBrk="1" latinLnBrk="0" hangingPunct="1">
              <a:lnSpc>
                <a:spcPct val="100000"/>
              </a:lnSpc>
              <a:spcBef>
                <a:spcPct val="20000"/>
              </a:spcBef>
              <a:spcAft>
                <a:spcPts val="600"/>
              </a:spcAft>
              <a:buClr>
                <a:schemeClr val="tx2"/>
              </a:buClr>
              <a:buFont typeface="Arial" pitchFamily="34" charset="0"/>
              <a:buNone/>
              <a:defRPr sz="2000" b="1" kern="1200" spc="30" baseline="0">
                <a:solidFill>
                  <a:schemeClr val="tx1"/>
                </a:solidFill>
                <a:latin typeface="+mn-lt"/>
                <a:ea typeface="+mn-ea"/>
                <a:cs typeface="+mn-cs"/>
              </a:defRPr>
            </a:lvl2pPr>
            <a:lvl3pPr marL="914400" indent="0" algn="l" defTabSz="914400" rtl="0" eaLnBrk="1" latinLnBrk="0" hangingPunct="1">
              <a:lnSpc>
                <a:spcPct val="100000"/>
              </a:lnSpc>
              <a:spcBef>
                <a:spcPct val="20000"/>
              </a:spcBef>
              <a:spcAft>
                <a:spcPts val="600"/>
              </a:spcAft>
              <a:buClr>
                <a:schemeClr val="tx2"/>
              </a:buClr>
              <a:buFont typeface="Arial" pitchFamily="34" charset="0"/>
              <a:buNone/>
              <a:defRPr sz="1800" b="1" kern="1200" spc="30" baseline="0">
                <a:solidFill>
                  <a:schemeClr val="tx1"/>
                </a:solidFill>
                <a:latin typeface="+mn-lt"/>
                <a:ea typeface="+mn-ea"/>
                <a:cs typeface="+mn-cs"/>
              </a:defRPr>
            </a:lvl3pPr>
            <a:lvl4pPr marL="13716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spc="30" baseline="0">
                <a:solidFill>
                  <a:schemeClr val="tx1"/>
                </a:solidFill>
                <a:latin typeface="+mn-lt"/>
                <a:ea typeface="+mn-ea"/>
                <a:cs typeface="+mn-cs"/>
              </a:defRPr>
            </a:lvl4pPr>
            <a:lvl5pPr marL="18288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spc="30" baseline="0">
                <a:solidFill>
                  <a:schemeClr val="tx1"/>
                </a:solidFill>
                <a:latin typeface="+mn-lt"/>
                <a:ea typeface="+mn-ea"/>
                <a:cs typeface="+mn-cs"/>
              </a:defRPr>
            </a:lvl5pPr>
            <a:lvl6pPr marL="22860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a:solidFill>
                  <a:schemeClr val="tx1"/>
                </a:solidFill>
                <a:latin typeface="+mn-lt"/>
                <a:ea typeface="+mn-ea"/>
                <a:cs typeface="+mn-cs"/>
              </a:defRPr>
            </a:lvl9pPr>
          </a:lstStyle>
          <a:p>
            <a:pPr algn="ctr"/>
            <a:r>
              <a:rPr lang="en-US" sz="2400" dirty="0" smtClean="0">
                <a:effectLst>
                  <a:outerShdw blurRad="38100" dist="38100" dir="2700000" algn="tl">
                    <a:srgbClr val="000000">
                      <a:alpha val="43137"/>
                    </a:srgbClr>
                  </a:outerShdw>
                </a:effectLst>
              </a:rPr>
              <a:t>Taxiway Edge – Not Installed at HZR</a:t>
            </a:r>
            <a:endParaRPr lang="en-US" sz="2400" dirty="0">
              <a:effectLst>
                <a:outerShdw blurRad="38100" dist="38100" dir="2700000" algn="tl">
                  <a:srgbClr val="000000">
                    <a:alpha val="43137"/>
                  </a:srgbClr>
                </a:outerShdw>
              </a:effectLst>
            </a:endParaRPr>
          </a:p>
        </p:txBody>
      </p:sp>
      <p:sp>
        <p:nvSpPr>
          <p:cNvPr id="10" name="Text Placeholder 4"/>
          <p:cNvSpPr txBox="1">
            <a:spLocks/>
          </p:cNvSpPr>
          <p:nvPr/>
        </p:nvSpPr>
        <p:spPr>
          <a:xfrm>
            <a:off x="4724400" y="6019800"/>
            <a:ext cx="3886200" cy="346669"/>
          </a:xfrm>
          <a:prstGeom prst="rect">
            <a:avLst/>
          </a:prstGeom>
        </p:spPr>
        <p:txBody>
          <a:bodyPr vert="horz" lIns="91440" tIns="45720" rIns="91440" bIns="45720" rtlCol="0" anchor="b">
            <a:normAutofit fontScale="85000" lnSpcReduction="20000"/>
          </a:bodyPr>
          <a:lstStyle>
            <a:lvl1pPr marL="0" indent="0" algn="l" defTabSz="914400" rtl="0" eaLnBrk="1" latinLnBrk="0" hangingPunct="1">
              <a:lnSpc>
                <a:spcPct val="100000"/>
              </a:lnSpc>
              <a:spcBef>
                <a:spcPct val="20000"/>
              </a:spcBef>
              <a:spcAft>
                <a:spcPts val="600"/>
              </a:spcAft>
              <a:buClr>
                <a:schemeClr val="tx2"/>
              </a:buClr>
              <a:buFont typeface="Arial" pitchFamily="34" charset="0"/>
              <a:buNone/>
              <a:defRPr sz="1700" b="0" i="0" kern="1200" spc="30" baseline="0">
                <a:solidFill>
                  <a:schemeClr val="tx2"/>
                </a:solidFill>
                <a:latin typeface="+mn-lt"/>
                <a:ea typeface="+mn-ea"/>
                <a:cs typeface="+mn-cs"/>
              </a:defRPr>
            </a:lvl1pPr>
            <a:lvl2pPr marL="457200" indent="0" algn="l" defTabSz="914400" rtl="0" eaLnBrk="1" latinLnBrk="0" hangingPunct="1">
              <a:lnSpc>
                <a:spcPct val="100000"/>
              </a:lnSpc>
              <a:spcBef>
                <a:spcPct val="20000"/>
              </a:spcBef>
              <a:spcAft>
                <a:spcPts val="600"/>
              </a:spcAft>
              <a:buClr>
                <a:schemeClr val="tx2"/>
              </a:buClr>
              <a:buFont typeface="Arial" pitchFamily="34" charset="0"/>
              <a:buNone/>
              <a:defRPr sz="2000" b="1" kern="1200" spc="30" baseline="0">
                <a:solidFill>
                  <a:schemeClr val="tx1"/>
                </a:solidFill>
                <a:latin typeface="+mn-lt"/>
                <a:ea typeface="+mn-ea"/>
                <a:cs typeface="+mn-cs"/>
              </a:defRPr>
            </a:lvl2pPr>
            <a:lvl3pPr marL="914400" indent="0" algn="l" defTabSz="914400" rtl="0" eaLnBrk="1" latinLnBrk="0" hangingPunct="1">
              <a:lnSpc>
                <a:spcPct val="100000"/>
              </a:lnSpc>
              <a:spcBef>
                <a:spcPct val="20000"/>
              </a:spcBef>
              <a:spcAft>
                <a:spcPts val="600"/>
              </a:spcAft>
              <a:buClr>
                <a:schemeClr val="tx2"/>
              </a:buClr>
              <a:buFont typeface="Arial" pitchFamily="34" charset="0"/>
              <a:buNone/>
              <a:defRPr sz="1800" b="1" kern="1200" spc="30" baseline="0">
                <a:solidFill>
                  <a:schemeClr val="tx1"/>
                </a:solidFill>
                <a:latin typeface="+mn-lt"/>
                <a:ea typeface="+mn-ea"/>
                <a:cs typeface="+mn-cs"/>
              </a:defRPr>
            </a:lvl3pPr>
            <a:lvl4pPr marL="13716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spc="30" baseline="0">
                <a:solidFill>
                  <a:schemeClr val="tx1"/>
                </a:solidFill>
                <a:latin typeface="+mn-lt"/>
                <a:ea typeface="+mn-ea"/>
                <a:cs typeface="+mn-cs"/>
              </a:defRPr>
            </a:lvl4pPr>
            <a:lvl5pPr marL="18288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spc="30" baseline="0">
                <a:solidFill>
                  <a:schemeClr val="tx1"/>
                </a:solidFill>
                <a:latin typeface="+mn-lt"/>
                <a:ea typeface="+mn-ea"/>
                <a:cs typeface="+mn-cs"/>
              </a:defRPr>
            </a:lvl5pPr>
            <a:lvl6pPr marL="22860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a:solidFill>
                  <a:schemeClr val="tx1"/>
                </a:solidFill>
                <a:latin typeface="+mn-lt"/>
                <a:ea typeface="+mn-ea"/>
                <a:cs typeface="+mn-cs"/>
              </a:defRPr>
            </a:lvl9pPr>
          </a:lstStyle>
          <a:p>
            <a:pPr algn="ctr"/>
            <a:r>
              <a:rPr lang="en-US" sz="2400" dirty="0" smtClean="0">
                <a:effectLst>
                  <a:outerShdw blurRad="38100" dist="38100" dir="2700000" algn="tl">
                    <a:srgbClr val="000000">
                      <a:alpha val="43137"/>
                    </a:srgbClr>
                  </a:outerShdw>
                </a:effectLst>
              </a:rPr>
              <a:t>Taxiway Centerline – Installed at HZR</a:t>
            </a:r>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03350633"/>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100000"/>
                <a:alpha val="100000"/>
                <a:satMod val="140000"/>
              </a:schemeClr>
            </a:gs>
            <a:gs pos="28000">
              <a:schemeClr val="bg1">
                <a:tint val="100000"/>
                <a:shade val="90000"/>
                <a:lumMod val="53000"/>
              </a:schemeClr>
            </a:gs>
            <a:gs pos="100000">
              <a:schemeClr val="bg1">
                <a:tint val="100000"/>
                <a:shade val="80000"/>
                <a:alpha val="1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effectLst>
                  <a:outerShdw blurRad="38100" dist="38100" dir="2700000" algn="tl">
                    <a:srgbClr val="000000">
                      <a:alpha val="43137"/>
                    </a:srgbClr>
                  </a:outerShdw>
                </a:effectLst>
              </a:rPr>
              <a:t>Solar Reflector Markers</a:t>
            </a:r>
            <a:endParaRPr lang="en-US" b="1" u="sng" dirty="0">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p:txBody>
          <a:bodyPr>
            <a:normAutofit/>
          </a:bodyPr>
          <a:lstStyle/>
          <a:p>
            <a:pPr algn="ctr"/>
            <a:r>
              <a:rPr lang="en-US" sz="2400" dirty="0" smtClean="0">
                <a:effectLst>
                  <a:outerShdw blurRad="38100" dist="38100" dir="2700000" algn="tl">
                    <a:srgbClr val="000000">
                      <a:alpha val="43137"/>
                    </a:srgbClr>
                  </a:outerShdw>
                </a:effectLst>
              </a:rPr>
              <a:t>TWY to RWY Lead In - Exit</a:t>
            </a:r>
            <a:endParaRPr lang="en-US" sz="2400" dirty="0">
              <a:effectLst>
                <a:outerShdw blurRad="38100" dist="38100" dir="2700000" algn="tl">
                  <a:srgbClr val="000000">
                    <a:alpha val="43137"/>
                  </a:srgbClr>
                </a:outerShdw>
              </a:effectLst>
            </a:endParaRPr>
          </a:p>
        </p:txBody>
      </p:sp>
      <p:sp>
        <p:nvSpPr>
          <p:cNvPr id="5" name="Text Placeholder 4"/>
          <p:cNvSpPr>
            <a:spLocks noGrp="1"/>
          </p:cNvSpPr>
          <p:nvPr>
            <p:ph type="body" sz="quarter" idx="3"/>
          </p:nvPr>
        </p:nvSpPr>
        <p:spPr/>
        <p:txBody>
          <a:bodyPr>
            <a:normAutofit/>
          </a:bodyPr>
          <a:lstStyle/>
          <a:p>
            <a:pPr algn="ctr"/>
            <a:r>
              <a:rPr lang="en-US" sz="2400" dirty="0" smtClean="0">
                <a:effectLst>
                  <a:outerShdw blurRad="38100" dist="38100" dir="2700000" algn="tl">
                    <a:srgbClr val="000000">
                      <a:alpha val="43137"/>
                    </a:srgbClr>
                  </a:outerShdw>
                </a:effectLst>
              </a:rPr>
              <a:t>TWY to RWY Lead In - Exit</a:t>
            </a:r>
            <a:endParaRPr lang="en-US" sz="2400" dirty="0">
              <a:effectLst>
                <a:outerShdw blurRad="38100" dist="38100" dir="2700000" algn="tl">
                  <a:srgbClr val="000000">
                    <a:alpha val="43137"/>
                  </a:srgbClr>
                </a:outerShdw>
              </a:effectLst>
            </a:endParaRPr>
          </a:p>
        </p:txBody>
      </p:sp>
      <p:pic>
        <p:nvPicPr>
          <p:cNvPr id="8" name="Content Placeholder 7"/>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821178" y="2209800"/>
            <a:ext cx="3692643" cy="3505200"/>
          </a:xfrm>
        </p:spPr>
      </p:pic>
      <p:pic>
        <p:nvPicPr>
          <p:cNvPr id="10" name="Content Placeholder 9"/>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762631" y="2209800"/>
            <a:ext cx="3427737" cy="3505200"/>
          </a:xfrm>
        </p:spPr>
      </p:pic>
      <p:sp>
        <p:nvSpPr>
          <p:cNvPr id="14" name="Text Placeholder 2"/>
          <p:cNvSpPr txBox="1">
            <a:spLocks/>
          </p:cNvSpPr>
          <p:nvPr/>
        </p:nvSpPr>
        <p:spPr>
          <a:xfrm>
            <a:off x="552450" y="5943601"/>
            <a:ext cx="3790950" cy="380999"/>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100000"/>
              </a:lnSpc>
              <a:spcBef>
                <a:spcPct val="20000"/>
              </a:spcBef>
              <a:spcAft>
                <a:spcPts val="600"/>
              </a:spcAft>
              <a:buClr>
                <a:schemeClr val="tx2"/>
              </a:buClr>
              <a:buFont typeface="Arial" pitchFamily="34" charset="0"/>
              <a:buNone/>
              <a:defRPr sz="1700" b="0" i="0" kern="1200" spc="30" baseline="0">
                <a:solidFill>
                  <a:schemeClr val="tx2"/>
                </a:solidFill>
                <a:latin typeface="+mn-lt"/>
                <a:ea typeface="+mn-ea"/>
                <a:cs typeface="+mn-cs"/>
              </a:defRPr>
            </a:lvl1pPr>
            <a:lvl2pPr marL="457200" indent="0" algn="l" defTabSz="914400" rtl="0" eaLnBrk="1" latinLnBrk="0" hangingPunct="1">
              <a:lnSpc>
                <a:spcPct val="100000"/>
              </a:lnSpc>
              <a:spcBef>
                <a:spcPct val="20000"/>
              </a:spcBef>
              <a:spcAft>
                <a:spcPts val="600"/>
              </a:spcAft>
              <a:buClr>
                <a:schemeClr val="tx2"/>
              </a:buClr>
              <a:buFont typeface="Arial" pitchFamily="34" charset="0"/>
              <a:buNone/>
              <a:defRPr sz="2000" b="1" kern="1200" spc="30" baseline="0">
                <a:solidFill>
                  <a:schemeClr val="tx1"/>
                </a:solidFill>
                <a:latin typeface="+mn-lt"/>
                <a:ea typeface="+mn-ea"/>
                <a:cs typeface="+mn-cs"/>
              </a:defRPr>
            </a:lvl2pPr>
            <a:lvl3pPr marL="914400" indent="0" algn="l" defTabSz="914400" rtl="0" eaLnBrk="1" latinLnBrk="0" hangingPunct="1">
              <a:lnSpc>
                <a:spcPct val="100000"/>
              </a:lnSpc>
              <a:spcBef>
                <a:spcPct val="20000"/>
              </a:spcBef>
              <a:spcAft>
                <a:spcPts val="600"/>
              </a:spcAft>
              <a:buClr>
                <a:schemeClr val="tx2"/>
              </a:buClr>
              <a:buFont typeface="Arial" pitchFamily="34" charset="0"/>
              <a:buNone/>
              <a:defRPr sz="1800" b="1" kern="1200" spc="30" baseline="0">
                <a:solidFill>
                  <a:schemeClr val="tx1"/>
                </a:solidFill>
                <a:latin typeface="+mn-lt"/>
                <a:ea typeface="+mn-ea"/>
                <a:cs typeface="+mn-cs"/>
              </a:defRPr>
            </a:lvl3pPr>
            <a:lvl4pPr marL="13716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spc="30" baseline="0">
                <a:solidFill>
                  <a:schemeClr val="tx1"/>
                </a:solidFill>
                <a:latin typeface="+mn-lt"/>
                <a:ea typeface="+mn-ea"/>
                <a:cs typeface="+mn-cs"/>
              </a:defRPr>
            </a:lvl4pPr>
            <a:lvl5pPr marL="18288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spc="30" baseline="0">
                <a:solidFill>
                  <a:schemeClr val="tx1"/>
                </a:solidFill>
                <a:latin typeface="+mn-lt"/>
                <a:ea typeface="+mn-ea"/>
                <a:cs typeface="+mn-cs"/>
              </a:defRPr>
            </a:lvl5pPr>
            <a:lvl6pPr marL="22860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a:solidFill>
                  <a:schemeClr val="tx1"/>
                </a:solidFill>
                <a:latin typeface="+mn-lt"/>
                <a:ea typeface="+mn-ea"/>
                <a:cs typeface="+mn-cs"/>
              </a:defRPr>
            </a:lvl9pPr>
          </a:lstStyle>
          <a:p>
            <a:pPr algn="ctr"/>
            <a:r>
              <a:rPr lang="en-US" sz="2400" dirty="0" smtClean="0">
                <a:effectLst>
                  <a:outerShdw blurRad="38100" dist="38100" dir="2700000" algn="tl">
                    <a:srgbClr val="000000">
                      <a:alpha val="43137"/>
                    </a:srgbClr>
                  </a:outerShdw>
                </a:effectLst>
              </a:rPr>
              <a:t>Only at TWY Side of HOLDLINE</a:t>
            </a:r>
            <a:endParaRPr lang="en-US" sz="2400" dirty="0">
              <a:effectLst>
                <a:outerShdw blurRad="38100" dist="38100" dir="2700000" algn="tl">
                  <a:srgbClr val="000000">
                    <a:alpha val="43137"/>
                  </a:srgbClr>
                </a:outerShdw>
              </a:effectLst>
            </a:endParaRPr>
          </a:p>
        </p:txBody>
      </p:sp>
      <p:sp>
        <p:nvSpPr>
          <p:cNvPr id="15" name="Text Placeholder 2"/>
          <p:cNvSpPr txBox="1">
            <a:spLocks/>
          </p:cNvSpPr>
          <p:nvPr/>
        </p:nvSpPr>
        <p:spPr>
          <a:xfrm>
            <a:off x="4844038" y="5943600"/>
            <a:ext cx="3766562" cy="762000"/>
          </a:xfrm>
          <a:prstGeom prst="rect">
            <a:avLst/>
          </a:prstGeom>
        </p:spPr>
        <p:txBody>
          <a:bodyPr vert="horz" lIns="91440" tIns="45720" rIns="91440" bIns="45720" rtlCol="0" anchor="b">
            <a:normAutofit fontScale="85000" lnSpcReduction="20000"/>
          </a:bodyPr>
          <a:lstStyle>
            <a:lvl1pPr marL="0" indent="0" algn="l" defTabSz="914400" rtl="0" eaLnBrk="1" latinLnBrk="0" hangingPunct="1">
              <a:lnSpc>
                <a:spcPct val="100000"/>
              </a:lnSpc>
              <a:spcBef>
                <a:spcPct val="20000"/>
              </a:spcBef>
              <a:spcAft>
                <a:spcPts val="600"/>
              </a:spcAft>
              <a:buClr>
                <a:schemeClr val="tx2"/>
              </a:buClr>
              <a:buFont typeface="Arial" pitchFamily="34" charset="0"/>
              <a:buNone/>
              <a:defRPr sz="1700" b="0" i="0" kern="1200" spc="30" baseline="0">
                <a:solidFill>
                  <a:schemeClr val="tx2"/>
                </a:solidFill>
                <a:latin typeface="+mn-lt"/>
                <a:ea typeface="+mn-ea"/>
                <a:cs typeface="+mn-cs"/>
              </a:defRPr>
            </a:lvl1pPr>
            <a:lvl2pPr marL="457200" indent="0" algn="l" defTabSz="914400" rtl="0" eaLnBrk="1" latinLnBrk="0" hangingPunct="1">
              <a:lnSpc>
                <a:spcPct val="100000"/>
              </a:lnSpc>
              <a:spcBef>
                <a:spcPct val="20000"/>
              </a:spcBef>
              <a:spcAft>
                <a:spcPts val="600"/>
              </a:spcAft>
              <a:buClr>
                <a:schemeClr val="tx2"/>
              </a:buClr>
              <a:buFont typeface="Arial" pitchFamily="34" charset="0"/>
              <a:buNone/>
              <a:defRPr sz="2000" b="1" kern="1200" spc="30" baseline="0">
                <a:solidFill>
                  <a:schemeClr val="tx1"/>
                </a:solidFill>
                <a:latin typeface="+mn-lt"/>
                <a:ea typeface="+mn-ea"/>
                <a:cs typeface="+mn-cs"/>
              </a:defRPr>
            </a:lvl2pPr>
            <a:lvl3pPr marL="914400" indent="0" algn="l" defTabSz="914400" rtl="0" eaLnBrk="1" latinLnBrk="0" hangingPunct="1">
              <a:lnSpc>
                <a:spcPct val="100000"/>
              </a:lnSpc>
              <a:spcBef>
                <a:spcPct val="20000"/>
              </a:spcBef>
              <a:spcAft>
                <a:spcPts val="600"/>
              </a:spcAft>
              <a:buClr>
                <a:schemeClr val="tx2"/>
              </a:buClr>
              <a:buFont typeface="Arial" pitchFamily="34" charset="0"/>
              <a:buNone/>
              <a:defRPr sz="1800" b="1" kern="1200" spc="30" baseline="0">
                <a:solidFill>
                  <a:schemeClr val="tx1"/>
                </a:solidFill>
                <a:latin typeface="+mn-lt"/>
                <a:ea typeface="+mn-ea"/>
                <a:cs typeface="+mn-cs"/>
              </a:defRPr>
            </a:lvl3pPr>
            <a:lvl4pPr marL="13716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spc="30" baseline="0">
                <a:solidFill>
                  <a:schemeClr val="tx1"/>
                </a:solidFill>
                <a:latin typeface="+mn-lt"/>
                <a:ea typeface="+mn-ea"/>
                <a:cs typeface="+mn-cs"/>
              </a:defRPr>
            </a:lvl4pPr>
            <a:lvl5pPr marL="18288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spc="30" baseline="0">
                <a:solidFill>
                  <a:schemeClr val="tx1"/>
                </a:solidFill>
                <a:latin typeface="+mn-lt"/>
                <a:ea typeface="+mn-ea"/>
                <a:cs typeface="+mn-cs"/>
              </a:defRPr>
            </a:lvl5pPr>
            <a:lvl6pPr marL="22860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a:solidFill>
                  <a:schemeClr val="tx1"/>
                </a:solidFill>
                <a:latin typeface="+mn-lt"/>
                <a:ea typeface="+mn-ea"/>
                <a:cs typeface="+mn-cs"/>
              </a:defRPr>
            </a:lvl9pPr>
          </a:lstStyle>
          <a:p>
            <a:pPr algn="ctr"/>
            <a:r>
              <a:rPr lang="en-US" sz="2400" dirty="0" smtClean="0">
                <a:effectLst>
                  <a:outerShdw blurRad="38100" dist="38100" dir="2700000" algn="tl">
                    <a:srgbClr val="000000">
                      <a:alpha val="43137"/>
                    </a:srgbClr>
                  </a:outerShdw>
                </a:effectLst>
              </a:rPr>
              <a:t>RWY SIDE OF HOLDLINE</a:t>
            </a:r>
          </a:p>
          <a:p>
            <a:pPr algn="ctr"/>
            <a:r>
              <a:rPr lang="en-US" sz="2400" dirty="0" smtClean="0">
                <a:effectLst>
                  <a:outerShdw blurRad="38100" dist="38100" dir="2700000" algn="tl">
                    <a:srgbClr val="000000">
                      <a:alpha val="43137"/>
                    </a:srgbClr>
                  </a:outerShdw>
                </a:effectLst>
              </a:rPr>
              <a:t>Alternating Yellow &amp; Green</a:t>
            </a:r>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473199"/>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792162"/>
          </a:xfrm>
        </p:spPr>
        <p:txBody>
          <a:bodyPr>
            <a:normAutofit/>
          </a:bodyPr>
          <a:lstStyle/>
          <a:p>
            <a:pPr algn="ctr"/>
            <a:r>
              <a:rPr lang="en-US" sz="2800" b="1" u="sng" dirty="0" smtClean="0">
                <a:effectLst>
                  <a:outerShdw blurRad="38100" dist="38100" dir="2700000" algn="tl">
                    <a:srgbClr val="000000">
                      <a:alpha val="43137"/>
                    </a:srgbClr>
                  </a:outerShdw>
                </a:effectLst>
              </a:rPr>
              <a:t>LONG TERM TESTING GOALS</a:t>
            </a:r>
            <a:endParaRPr lang="en-US" sz="2800" b="1" u="sng" dirty="0">
              <a:effectLst>
                <a:outerShdw blurRad="38100" dist="38100" dir="2700000" algn="tl">
                  <a:srgbClr val="000000">
                    <a:alpha val="43137"/>
                  </a:srgbClr>
                </a:outerShdw>
              </a:effectLst>
            </a:endParaRPr>
          </a:p>
        </p:txBody>
      </p:sp>
      <p:sp>
        <p:nvSpPr>
          <p:cNvPr id="3" name="Content Placeholder 2"/>
          <p:cNvSpPr>
            <a:spLocks noGrp="1"/>
          </p:cNvSpPr>
          <p:nvPr>
            <p:ph sz="quarter" idx="13"/>
          </p:nvPr>
        </p:nvSpPr>
        <p:spPr>
          <a:xfrm>
            <a:off x="609600" y="1371600"/>
            <a:ext cx="7924800" cy="4343400"/>
          </a:xfrm>
        </p:spPr>
        <p:txBody>
          <a:bodyPr>
            <a:noAutofit/>
          </a:bodyPr>
          <a:lstStyle/>
          <a:p>
            <a:r>
              <a:rPr lang="en-US" sz="2400" b="1" dirty="0" smtClean="0">
                <a:effectLst>
                  <a:outerShdw blurRad="38100" dist="38100" dir="2700000" algn="tl">
                    <a:srgbClr val="000000">
                      <a:alpha val="43137"/>
                    </a:srgbClr>
                  </a:outerShdw>
                </a:effectLst>
              </a:rPr>
              <a:t>Upgrade Systems – LED / Best Technology</a:t>
            </a:r>
          </a:p>
          <a:p>
            <a:r>
              <a:rPr lang="en-US" sz="2400" b="1" dirty="0" smtClean="0">
                <a:effectLst>
                  <a:outerShdw blurRad="38100" dist="38100" dir="2700000" algn="tl">
                    <a:srgbClr val="000000">
                      <a:alpha val="43137"/>
                    </a:srgbClr>
                  </a:outerShdw>
                </a:effectLst>
              </a:rPr>
              <a:t>Minimize Energy Consumption</a:t>
            </a:r>
          </a:p>
          <a:p>
            <a:r>
              <a:rPr lang="en-US" sz="2400" b="1" dirty="0" smtClean="0">
                <a:effectLst>
                  <a:outerShdw blurRad="38100" dist="38100" dir="2700000" algn="tl">
                    <a:srgbClr val="000000">
                      <a:alpha val="43137"/>
                    </a:srgbClr>
                  </a:outerShdw>
                </a:effectLst>
              </a:rPr>
              <a:t>Maximize Reliability - MTBF</a:t>
            </a:r>
          </a:p>
          <a:p>
            <a:r>
              <a:rPr lang="en-US" sz="2400" b="1" dirty="0" smtClean="0">
                <a:effectLst>
                  <a:outerShdw blurRad="38100" dist="38100" dir="2700000" algn="tl">
                    <a:srgbClr val="000000">
                      <a:alpha val="43137"/>
                    </a:srgbClr>
                  </a:outerShdw>
                </a:effectLst>
              </a:rPr>
              <a:t>Simplify Systems Operation</a:t>
            </a:r>
          </a:p>
          <a:p>
            <a:r>
              <a:rPr lang="en-US" sz="2400" b="1" dirty="0" smtClean="0">
                <a:effectLst>
                  <a:outerShdw blurRad="38100" dist="38100" dir="2700000" algn="tl">
                    <a:srgbClr val="000000">
                      <a:alpha val="43137"/>
                    </a:srgbClr>
                  </a:outerShdw>
                </a:effectLst>
              </a:rPr>
              <a:t>Minimize Repair/Troubleshooting Time-MTTR</a:t>
            </a:r>
          </a:p>
          <a:p>
            <a:r>
              <a:rPr lang="en-US" sz="2400" b="1" dirty="0" smtClean="0">
                <a:effectLst>
                  <a:outerShdw blurRad="38100" dist="38100" dir="2700000" algn="tl">
                    <a:srgbClr val="000000">
                      <a:alpha val="43137"/>
                    </a:srgbClr>
                  </a:outerShdw>
                </a:effectLst>
              </a:rPr>
              <a:t>Maximize Visual Impact</a:t>
            </a:r>
          </a:p>
          <a:p>
            <a:r>
              <a:rPr lang="en-US" sz="2400" b="1" dirty="0" smtClean="0">
                <a:effectLst>
                  <a:outerShdw blurRad="38100" dist="38100" dir="2700000" algn="tl">
                    <a:srgbClr val="000000">
                      <a:alpha val="43137"/>
                    </a:srgbClr>
                  </a:outerShdw>
                </a:effectLst>
              </a:rPr>
              <a:t>Improve Airport Operational Safety</a:t>
            </a:r>
          </a:p>
          <a:p>
            <a:r>
              <a:rPr lang="en-US" sz="2400" b="1" smtClean="0">
                <a:effectLst>
                  <a:outerShdw blurRad="38100" dist="38100" dir="2700000" algn="tl">
                    <a:srgbClr val="000000">
                      <a:alpha val="43137"/>
                    </a:srgbClr>
                  </a:outerShdw>
                </a:effectLst>
              </a:rPr>
              <a:t>Establish </a:t>
            </a:r>
            <a:r>
              <a:rPr lang="en-US" sz="2400" b="1" dirty="0" smtClean="0">
                <a:effectLst>
                  <a:outerShdw blurRad="38100" dist="38100" dir="2700000" algn="tl">
                    <a:srgbClr val="000000">
                      <a:alpha val="43137"/>
                    </a:srgbClr>
                  </a:outerShdw>
                </a:effectLst>
              </a:rPr>
              <a:t>Cost to Benefit Ratio - CBR</a:t>
            </a:r>
          </a:p>
          <a:p>
            <a:endParaRPr lang="en-US" sz="2400" b="1" dirty="0" smtClean="0">
              <a:effectLst>
                <a:outerShdw blurRad="38100" dist="38100" dir="2700000" algn="tl">
                  <a:srgbClr val="000000">
                    <a:alpha val="43137"/>
                  </a:srgbClr>
                </a:outerShdw>
              </a:effectLst>
            </a:endParaRPr>
          </a:p>
          <a:p>
            <a:pPr marL="0" indent="0">
              <a:buNone/>
            </a:pPr>
            <a:endParaRPr lang="en-US" sz="2400" dirty="0">
              <a:solidFill>
                <a:schemeClr val="tx2"/>
              </a:solidFill>
            </a:endParaRPr>
          </a:p>
        </p:txBody>
      </p:sp>
    </p:spTree>
    <p:extLst>
      <p:ext uri="{BB962C8B-B14F-4D97-AF65-F5344CB8AC3E}">
        <p14:creationId xmlns:p14="http://schemas.microsoft.com/office/powerpoint/2010/main" val="3983287370"/>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effectLst>
                  <a:outerShdw blurRad="38100" dist="38100" dir="2700000" algn="tl">
                    <a:srgbClr val="000000">
                      <a:alpha val="43137"/>
                    </a:srgbClr>
                  </a:outerShdw>
                </a:effectLst>
              </a:rPr>
              <a:t>Solar Reflector Markers</a:t>
            </a:r>
            <a:br>
              <a:rPr lang="en-US" b="1" u="sng" dirty="0" smtClean="0">
                <a:effectLst>
                  <a:outerShdw blurRad="38100" dist="38100" dir="2700000" algn="tl">
                    <a:srgbClr val="000000">
                      <a:alpha val="43137"/>
                    </a:srgbClr>
                  </a:outerShdw>
                </a:effectLst>
              </a:rPr>
            </a:br>
            <a:r>
              <a:rPr lang="en-US" b="1" u="sng" dirty="0" smtClean="0">
                <a:effectLst>
                  <a:outerShdw blurRad="38100" dist="38100" dir="2700000" algn="tl">
                    <a:srgbClr val="000000">
                      <a:alpha val="43137"/>
                    </a:srgbClr>
                  </a:outerShdw>
                </a:effectLst>
              </a:rPr>
              <a:t>Alternating COLORS</a:t>
            </a:r>
            <a:endParaRPr lang="en-US" b="1" u="sng" dirty="0">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p:txBody>
          <a:bodyPr>
            <a:normAutofit/>
          </a:bodyPr>
          <a:lstStyle/>
          <a:p>
            <a:pPr algn="ctr"/>
            <a:r>
              <a:rPr lang="en-US" sz="2400" dirty="0" smtClean="0">
                <a:effectLst>
                  <a:outerShdw blurRad="38100" dist="38100" dir="2700000" algn="tl">
                    <a:srgbClr val="000000">
                      <a:alpha val="43137"/>
                    </a:srgbClr>
                  </a:outerShdw>
                </a:effectLst>
              </a:rPr>
              <a:t>RWY Lead in to TWY - Exit</a:t>
            </a:r>
            <a:endParaRPr lang="en-US" sz="2400" dirty="0">
              <a:effectLst>
                <a:outerShdw blurRad="38100" dist="38100" dir="2700000" algn="tl">
                  <a:srgbClr val="000000">
                    <a:alpha val="43137"/>
                  </a:srgbClr>
                </a:outerShdw>
              </a:effectLst>
            </a:endParaRPr>
          </a:p>
        </p:txBody>
      </p:sp>
      <p:sp>
        <p:nvSpPr>
          <p:cNvPr id="5" name="Text Placeholder 4"/>
          <p:cNvSpPr>
            <a:spLocks noGrp="1"/>
          </p:cNvSpPr>
          <p:nvPr>
            <p:ph type="body" sz="quarter" idx="3"/>
          </p:nvPr>
        </p:nvSpPr>
        <p:spPr/>
        <p:txBody>
          <a:bodyPr>
            <a:normAutofit/>
          </a:bodyPr>
          <a:lstStyle/>
          <a:p>
            <a:pPr algn="ctr"/>
            <a:r>
              <a:rPr lang="en-US" sz="2400" dirty="0" smtClean="0">
                <a:effectLst>
                  <a:outerShdw blurRad="38100" dist="38100" dir="2700000" algn="tl">
                    <a:srgbClr val="000000">
                      <a:alpha val="43137"/>
                    </a:srgbClr>
                  </a:outerShdw>
                </a:effectLst>
              </a:rPr>
              <a:t>RWY Lead in to TWY - Exit</a:t>
            </a:r>
            <a:endParaRPr lang="en-US" sz="2400" dirty="0">
              <a:effectLst>
                <a:outerShdw blurRad="38100" dist="38100" dir="2700000" algn="tl">
                  <a:srgbClr val="000000">
                    <a:alpha val="43137"/>
                  </a:srgbClr>
                </a:outerShdw>
              </a:effectLst>
            </a:endParaRPr>
          </a:p>
        </p:txBody>
      </p:sp>
      <p:pic>
        <p:nvPicPr>
          <p:cNvPr id="6" name="Content Placeholder 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84736" y="2209800"/>
            <a:ext cx="3583528" cy="3505200"/>
          </a:xfrm>
        </p:spPr>
      </p:pic>
      <p:pic>
        <p:nvPicPr>
          <p:cNvPr id="9" name="Content Placeholder 8"/>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4946765" y="2209800"/>
            <a:ext cx="3441469" cy="3505200"/>
          </a:xfrm>
        </p:spPr>
      </p:pic>
      <p:sp>
        <p:nvSpPr>
          <p:cNvPr id="11" name="Text Placeholder 2"/>
          <p:cNvSpPr txBox="1">
            <a:spLocks/>
          </p:cNvSpPr>
          <p:nvPr/>
        </p:nvSpPr>
        <p:spPr>
          <a:xfrm>
            <a:off x="2514600" y="5943600"/>
            <a:ext cx="4152900" cy="574675"/>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ct val="20000"/>
              </a:spcBef>
              <a:spcAft>
                <a:spcPts val="600"/>
              </a:spcAft>
              <a:buClr>
                <a:schemeClr val="tx2"/>
              </a:buClr>
              <a:buFont typeface="Arial" pitchFamily="34" charset="0"/>
              <a:buNone/>
              <a:defRPr sz="1700" b="0" i="0" kern="1200" spc="30" baseline="0">
                <a:solidFill>
                  <a:schemeClr val="tx2"/>
                </a:solidFill>
                <a:latin typeface="+mn-lt"/>
                <a:ea typeface="+mn-ea"/>
                <a:cs typeface="+mn-cs"/>
              </a:defRPr>
            </a:lvl1pPr>
            <a:lvl2pPr marL="457200" indent="0" algn="l" defTabSz="914400" rtl="0" eaLnBrk="1" latinLnBrk="0" hangingPunct="1">
              <a:lnSpc>
                <a:spcPct val="100000"/>
              </a:lnSpc>
              <a:spcBef>
                <a:spcPct val="20000"/>
              </a:spcBef>
              <a:spcAft>
                <a:spcPts val="600"/>
              </a:spcAft>
              <a:buClr>
                <a:schemeClr val="tx2"/>
              </a:buClr>
              <a:buFont typeface="Arial" pitchFamily="34" charset="0"/>
              <a:buNone/>
              <a:defRPr sz="2000" b="1" kern="1200" spc="30" baseline="0">
                <a:solidFill>
                  <a:schemeClr val="tx1"/>
                </a:solidFill>
                <a:latin typeface="+mn-lt"/>
                <a:ea typeface="+mn-ea"/>
                <a:cs typeface="+mn-cs"/>
              </a:defRPr>
            </a:lvl2pPr>
            <a:lvl3pPr marL="914400" indent="0" algn="l" defTabSz="914400" rtl="0" eaLnBrk="1" latinLnBrk="0" hangingPunct="1">
              <a:lnSpc>
                <a:spcPct val="100000"/>
              </a:lnSpc>
              <a:spcBef>
                <a:spcPct val="20000"/>
              </a:spcBef>
              <a:spcAft>
                <a:spcPts val="600"/>
              </a:spcAft>
              <a:buClr>
                <a:schemeClr val="tx2"/>
              </a:buClr>
              <a:buFont typeface="Arial" pitchFamily="34" charset="0"/>
              <a:buNone/>
              <a:defRPr sz="1800" b="1" kern="1200" spc="30" baseline="0">
                <a:solidFill>
                  <a:schemeClr val="tx1"/>
                </a:solidFill>
                <a:latin typeface="+mn-lt"/>
                <a:ea typeface="+mn-ea"/>
                <a:cs typeface="+mn-cs"/>
              </a:defRPr>
            </a:lvl3pPr>
            <a:lvl4pPr marL="13716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spc="30" baseline="0">
                <a:solidFill>
                  <a:schemeClr val="tx1"/>
                </a:solidFill>
                <a:latin typeface="+mn-lt"/>
                <a:ea typeface="+mn-ea"/>
                <a:cs typeface="+mn-cs"/>
              </a:defRPr>
            </a:lvl4pPr>
            <a:lvl5pPr marL="18288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spc="30" baseline="0">
                <a:solidFill>
                  <a:schemeClr val="tx1"/>
                </a:solidFill>
                <a:latin typeface="+mn-lt"/>
                <a:ea typeface="+mn-ea"/>
                <a:cs typeface="+mn-cs"/>
              </a:defRPr>
            </a:lvl5pPr>
            <a:lvl6pPr marL="22860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lnSpc>
                <a:spcPct val="100000"/>
              </a:lnSpc>
              <a:spcBef>
                <a:spcPct val="20000"/>
              </a:spcBef>
              <a:spcAft>
                <a:spcPts val="600"/>
              </a:spcAft>
              <a:buClr>
                <a:schemeClr val="tx2"/>
              </a:buClr>
              <a:buFont typeface="Arial" pitchFamily="34" charset="0"/>
              <a:buNone/>
              <a:defRPr sz="1600" b="1" kern="1200">
                <a:solidFill>
                  <a:schemeClr val="tx1"/>
                </a:solidFill>
                <a:latin typeface="+mn-lt"/>
                <a:ea typeface="+mn-ea"/>
                <a:cs typeface="+mn-cs"/>
              </a:defRPr>
            </a:lvl9pPr>
          </a:lstStyle>
          <a:p>
            <a:pPr algn="ctr"/>
            <a:r>
              <a:rPr lang="en-US" sz="2400" dirty="0" smtClean="0">
                <a:effectLst>
                  <a:outerShdw blurRad="38100" dist="38100" dir="2700000" algn="tl">
                    <a:srgbClr val="000000">
                      <a:alpha val="43137"/>
                    </a:srgbClr>
                  </a:outerShdw>
                </a:effectLst>
              </a:rPr>
              <a:t>ONLY ON RUNWAY PAVEMENT </a:t>
            </a:r>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64373521"/>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8-15-14 False River Raw">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0" y="0"/>
            <a:ext cx="9110129" cy="6858000"/>
          </a:xfrm>
        </p:spPr>
      </p:pic>
    </p:spTree>
    <p:extLst>
      <p:ext uri="{BB962C8B-B14F-4D97-AF65-F5344CB8AC3E}">
        <p14:creationId xmlns:p14="http://schemas.microsoft.com/office/powerpoint/2010/main" val="39577021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LED Runway w Legacy Initial.mov">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5"/>
          <a:stretch>
            <a:fillRect/>
          </a:stretch>
        </p:blipFill>
        <p:spPr>
          <a:xfrm>
            <a:off x="1424" y="0"/>
            <a:ext cx="9144000" cy="6477000"/>
          </a:xfrm>
        </p:spPr>
      </p:pic>
    </p:spTree>
    <p:extLst>
      <p:ext uri="{BB962C8B-B14F-4D97-AF65-F5344CB8AC3E}">
        <p14:creationId xmlns:p14="http://schemas.microsoft.com/office/powerpoint/2010/main" val="128030889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715962"/>
          </a:xfrm>
        </p:spPr>
        <p:txBody>
          <a:bodyPr/>
          <a:lstStyle/>
          <a:p>
            <a:pPr algn="ctr"/>
            <a:r>
              <a:rPr lang="en-US" b="1" u="sng" dirty="0" smtClean="0">
                <a:effectLst>
                  <a:outerShdw blurRad="38100" dist="38100" dir="2700000" algn="tl">
                    <a:srgbClr val="000000">
                      <a:alpha val="43137"/>
                    </a:srgbClr>
                  </a:outerShdw>
                </a:effectLst>
              </a:rPr>
              <a:t>CONCLUSIONS - TO DATE</a:t>
            </a:r>
            <a:endParaRPr lang="en-US" b="1" u="sng" dirty="0">
              <a:effectLst>
                <a:outerShdw blurRad="38100" dist="38100" dir="2700000" algn="tl">
                  <a:srgbClr val="000000">
                    <a:alpha val="43137"/>
                  </a:srgbClr>
                </a:outerShdw>
              </a:effectLst>
            </a:endParaRPr>
          </a:p>
        </p:txBody>
      </p:sp>
      <p:sp>
        <p:nvSpPr>
          <p:cNvPr id="3" name="Content Placeholder 2"/>
          <p:cNvSpPr>
            <a:spLocks noGrp="1"/>
          </p:cNvSpPr>
          <p:nvPr>
            <p:ph sz="quarter" idx="13"/>
          </p:nvPr>
        </p:nvSpPr>
        <p:spPr>
          <a:xfrm>
            <a:off x="609600" y="1143000"/>
            <a:ext cx="7924800" cy="5029200"/>
          </a:xfrm>
        </p:spPr>
        <p:txBody>
          <a:bodyPr>
            <a:normAutofit fontScale="92500" lnSpcReduction="10000"/>
          </a:bodyPr>
          <a:lstStyle/>
          <a:p>
            <a:r>
              <a:rPr lang="en-US" sz="2800" b="1" dirty="0" smtClean="0">
                <a:effectLst>
                  <a:outerShdw blurRad="38100" dist="38100" dir="2700000" algn="tl">
                    <a:srgbClr val="000000">
                      <a:alpha val="43137"/>
                    </a:srgbClr>
                  </a:outerShdw>
                </a:effectLst>
              </a:rPr>
              <a:t>SOLAR RETRO-REFLECTOR MARKERS:</a:t>
            </a:r>
            <a:endParaRPr lang="en-US" dirty="0" smtClean="0"/>
          </a:p>
          <a:p>
            <a:pPr marL="0" indent="0">
              <a:buNone/>
            </a:pPr>
            <a:r>
              <a:rPr lang="en-US" dirty="0"/>
              <a:t>	</a:t>
            </a:r>
            <a:r>
              <a:rPr lang="en-US" sz="2400" b="1" i="1" dirty="0" smtClean="0">
                <a:effectLst>
                  <a:outerShdw blurRad="38100" dist="38100" dir="2700000" algn="tl">
                    <a:srgbClr val="000000">
                      <a:alpha val="43137"/>
                    </a:srgbClr>
                  </a:outerShdw>
                </a:effectLst>
              </a:rPr>
              <a:t>ALTERNATIVE TO TWY LIGHTING SYSTEMS  </a:t>
            </a:r>
            <a:r>
              <a:rPr lang="en-US" sz="2400" dirty="0" smtClean="0"/>
              <a:t>- </a:t>
            </a:r>
            <a:r>
              <a:rPr lang="en-US" sz="2400" b="1" dirty="0" smtClean="0">
                <a:solidFill>
                  <a:schemeClr val="tx2"/>
                </a:solidFill>
              </a:rPr>
              <a:t>YES</a:t>
            </a:r>
          </a:p>
          <a:p>
            <a:pPr marL="914400" lvl="2" indent="0">
              <a:buNone/>
            </a:pPr>
            <a:r>
              <a:rPr lang="en-US" sz="2400" b="1" i="1" dirty="0" smtClean="0"/>
              <a:t>COST EFFECTIVE </a:t>
            </a:r>
            <a:r>
              <a:rPr lang="en-US" sz="2400" b="1" dirty="0" smtClean="0"/>
              <a:t> – </a:t>
            </a:r>
            <a:r>
              <a:rPr lang="en-US" sz="2400" b="1" dirty="0" smtClean="0">
                <a:solidFill>
                  <a:schemeClr val="tx2"/>
                </a:solidFill>
              </a:rPr>
              <a:t>YES   </a:t>
            </a:r>
            <a:r>
              <a:rPr lang="en-US" sz="2400" b="1" dirty="0" smtClean="0"/>
              <a:t>REPLACE EVERY 4 YR -</a:t>
            </a:r>
            <a:r>
              <a:rPr lang="en-US" sz="2400" b="1" dirty="0" smtClean="0">
                <a:solidFill>
                  <a:schemeClr val="tx2"/>
                </a:solidFill>
              </a:rPr>
              <a:t> YES</a:t>
            </a:r>
          </a:p>
          <a:p>
            <a:pPr marL="914400" lvl="2" indent="0">
              <a:buNone/>
            </a:pPr>
            <a:r>
              <a:rPr lang="en-US" sz="2400" b="1" i="1" dirty="0" smtClean="0"/>
              <a:t>INCREASED SITUATIONAL AWARENESS - SAFETY</a:t>
            </a:r>
            <a:r>
              <a:rPr lang="en-US" sz="2400" b="1" dirty="0" smtClean="0"/>
              <a:t> </a:t>
            </a:r>
            <a:r>
              <a:rPr lang="en-US" sz="2400" b="1" dirty="0"/>
              <a:t>– </a:t>
            </a:r>
            <a:r>
              <a:rPr lang="en-US" sz="2400" b="1" dirty="0">
                <a:solidFill>
                  <a:schemeClr val="tx2"/>
                </a:solidFill>
              </a:rPr>
              <a:t>YES</a:t>
            </a:r>
          </a:p>
          <a:p>
            <a:r>
              <a:rPr lang="en-US" sz="2800" b="1" dirty="0" smtClean="0">
                <a:effectLst>
                  <a:outerShdw blurRad="38100" dist="38100" dir="2700000" algn="tl">
                    <a:srgbClr val="000000">
                      <a:alpha val="43137"/>
                    </a:srgbClr>
                  </a:outerShdw>
                </a:effectLst>
              </a:rPr>
              <a:t>PULSE WIDTH MODULATION:</a:t>
            </a:r>
          </a:p>
          <a:p>
            <a:pPr marL="457200" lvl="1" indent="0">
              <a:buNone/>
            </a:pPr>
            <a:r>
              <a:rPr lang="en-US" sz="2800" b="1" i="1" dirty="0" smtClean="0">
                <a:effectLst>
                  <a:outerShdw blurRad="38100" dist="38100" dir="2700000" algn="tl">
                    <a:srgbClr val="000000">
                      <a:alpha val="43137"/>
                    </a:srgbClr>
                  </a:outerShdw>
                </a:effectLst>
              </a:rPr>
              <a:t>	Minimum 70% to 80% Reduction From 6.6 Amp</a:t>
            </a:r>
          </a:p>
          <a:p>
            <a:pPr marL="457200" lvl="1" indent="0">
              <a:buNone/>
            </a:pPr>
            <a:r>
              <a:rPr lang="en-US" sz="2800" b="1" i="1" dirty="0" smtClean="0">
                <a:effectLst>
                  <a:outerShdw blurRad="38100" dist="38100" dir="2700000" algn="tl">
                    <a:srgbClr val="000000">
                      <a:alpha val="43137"/>
                    </a:srgbClr>
                  </a:outerShdw>
                </a:effectLst>
              </a:rPr>
              <a:t>	Solar Investment </a:t>
            </a:r>
            <a:r>
              <a:rPr lang="en-US" sz="2800" b="1" dirty="0" smtClean="0">
                <a:solidFill>
                  <a:schemeClr val="tx2"/>
                </a:solidFill>
                <a:effectLst>
                  <a:outerShdw blurRad="38100" dist="38100" dir="2700000" algn="tl">
                    <a:srgbClr val="000000">
                      <a:alpha val="43137"/>
                    </a:srgbClr>
                  </a:outerShdw>
                </a:effectLst>
              </a:rPr>
              <a:t>NOT</a:t>
            </a:r>
            <a:r>
              <a:rPr lang="en-US" sz="2800" b="1" i="1" dirty="0" smtClean="0">
                <a:effectLst>
                  <a:outerShdw blurRad="38100" dist="38100" dir="2700000" algn="tl">
                    <a:srgbClr val="000000">
                      <a:alpha val="43137"/>
                    </a:srgbClr>
                  </a:outerShdw>
                </a:effectLst>
              </a:rPr>
              <a:t> Cost Effective @ .10 KWH</a:t>
            </a:r>
          </a:p>
          <a:p>
            <a:pPr marL="457200" lvl="1" indent="0">
              <a:buNone/>
            </a:pPr>
            <a:r>
              <a:rPr lang="en-US" sz="2800" b="1" i="1" dirty="0">
                <a:effectLst>
                  <a:outerShdw blurRad="38100" dist="38100" dir="2700000" algn="tl">
                    <a:srgbClr val="000000">
                      <a:alpha val="43137"/>
                    </a:srgbClr>
                  </a:outerShdw>
                </a:effectLst>
              </a:rPr>
              <a:t>	</a:t>
            </a:r>
            <a:r>
              <a:rPr lang="en-US" sz="2800" b="1" i="1" dirty="0" smtClean="0">
                <a:effectLst>
                  <a:outerShdw blurRad="38100" dist="38100" dir="2700000" algn="tl">
                    <a:srgbClr val="000000">
                      <a:alpha val="43137"/>
                    </a:srgbClr>
                  </a:outerShdw>
                </a:effectLst>
              </a:rPr>
              <a:t>Required – Teflon Insulation on 600V wiring (Ants)</a:t>
            </a:r>
          </a:p>
          <a:p>
            <a:pPr marL="457200" lvl="1" indent="0">
              <a:buNone/>
            </a:pPr>
            <a:endParaRPr lang="en-US" sz="2800" b="1" i="1" dirty="0">
              <a:effectLst>
                <a:outerShdw blurRad="38100" dist="38100" dir="2700000" algn="tl">
                  <a:srgbClr val="000000">
                    <a:alpha val="43137"/>
                  </a:srgbClr>
                </a:outerShdw>
              </a:effectLst>
            </a:endParaRPr>
          </a:p>
          <a:p>
            <a:pPr marL="457200" lvl="1" indent="0" algn="ctr">
              <a:buNone/>
            </a:pPr>
            <a:r>
              <a:rPr lang="en-US" sz="3000" b="1" i="1" dirty="0" smtClean="0">
                <a:solidFill>
                  <a:schemeClr val="tx2"/>
                </a:solidFill>
                <a:effectLst>
                  <a:outerShdw blurRad="38100" dist="38100" dir="2700000" algn="tl">
                    <a:srgbClr val="000000">
                      <a:alpha val="43137"/>
                    </a:srgbClr>
                  </a:outerShdw>
                </a:effectLst>
              </a:rPr>
              <a:t>CONTINUED TESTING TO MAY 2015</a:t>
            </a:r>
            <a:r>
              <a:rPr lang="en-US" sz="2800" b="1" i="1" dirty="0" smtClean="0">
                <a:effectLst>
                  <a:outerShdw blurRad="38100" dist="38100" dir="2700000" algn="tl">
                    <a:srgbClr val="000000">
                      <a:alpha val="43137"/>
                    </a:srgbClr>
                  </a:outerShdw>
                </a:effectLst>
              </a:rPr>
              <a:t> </a:t>
            </a:r>
          </a:p>
          <a:p>
            <a:pPr lvl="1"/>
            <a:endParaRPr lang="en-US" sz="2800" b="1" i="1" dirty="0" smtClean="0">
              <a:effectLst>
                <a:outerShdw blurRad="38100" dist="38100" dir="2700000" algn="tl">
                  <a:srgbClr val="000000">
                    <a:alpha val="43137"/>
                  </a:srgbClr>
                </a:outerShdw>
              </a:effectLst>
            </a:endParaRPr>
          </a:p>
          <a:p>
            <a:pPr marL="457200" lvl="1" indent="0">
              <a:buNone/>
            </a:pPr>
            <a:endParaRPr lang="en-US" sz="2800" b="1" dirty="0" smtClean="0">
              <a:effectLst>
                <a:outerShdw blurRad="38100" dist="38100" dir="2700000" algn="tl">
                  <a:srgbClr val="000000">
                    <a:alpha val="43137"/>
                  </a:srgbClr>
                </a:outerShdw>
              </a:effectLst>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064160078"/>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09600" y="914400"/>
            <a:ext cx="3886200" cy="4618528"/>
          </a:xfrm>
        </p:spPr>
      </p:pic>
      <p:sp>
        <p:nvSpPr>
          <p:cNvPr id="4" name="Title 3"/>
          <p:cNvSpPr>
            <a:spLocks noGrp="1"/>
          </p:cNvSpPr>
          <p:nvPr>
            <p:ph type="title"/>
          </p:nvPr>
        </p:nvSpPr>
        <p:spPr>
          <a:xfrm>
            <a:off x="838200" y="228600"/>
            <a:ext cx="3352800" cy="563562"/>
          </a:xfrm>
        </p:spPr>
        <p:txBody>
          <a:bodyPr/>
          <a:lstStyle/>
          <a:p>
            <a:pPr algn="ctr"/>
            <a:r>
              <a:rPr lang="en-US" b="1" u="sng" dirty="0" smtClean="0">
                <a:effectLst>
                  <a:outerShdw blurRad="38100" dist="38100" dir="2700000" algn="tl">
                    <a:srgbClr val="000000">
                      <a:alpha val="43137"/>
                    </a:srgbClr>
                  </a:outerShdw>
                </a:effectLst>
              </a:rPr>
              <a:t>Things NOT TO DO</a:t>
            </a:r>
            <a:endParaRPr lang="en-US" b="1" u="sng" dirty="0">
              <a:effectLst>
                <a:outerShdw blurRad="38100" dist="38100" dir="2700000" algn="tl">
                  <a:srgbClr val="000000">
                    <a:alpha val="43137"/>
                  </a:srgbClr>
                </a:outerShdw>
              </a:effectLst>
            </a:endParaRPr>
          </a:p>
        </p:txBody>
      </p:sp>
      <p:sp>
        <p:nvSpPr>
          <p:cNvPr id="6" name="Title 3"/>
          <p:cNvSpPr txBox="1">
            <a:spLocks/>
          </p:cNvSpPr>
          <p:nvPr/>
        </p:nvSpPr>
        <p:spPr>
          <a:xfrm>
            <a:off x="4969565" y="321365"/>
            <a:ext cx="3352800" cy="4572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u="sng" dirty="0" smtClean="0">
                <a:effectLst>
                  <a:outerShdw blurRad="38100" dist="38100" dir="2700000" algn="tl">
                    <a:srgbClr val="000000">
                      <a:alpha val="43137"/>
                    </a:srgbClr>
                  </a:outerShdw>
                </a:effectLst>
              </a:rPr>
              <a:t> Things TO DO</a:t>
            </a:r>
            <a:endParaRPr lang="en-US" b="1" u="sng" dirty="0">
              <a:effectLst>
                <a:outerShdw blurRad="38100" dist="38100" dir="2700000" algn="tl">
                  <a:srgbClr val="000000">
                    <a:alpha val="43137"/>
                  </a:srgbClr>
                </a:outerShdw>
              </a:effectLst>
            </a:endParaRPr>
          </a:p>
        </p:txBody>
      </p:sp>
      <p:pic>
        <p:nvPicPr>
          <p:cNvPr id="7" name="Content Placeholder 6"/>
          <p:cNvPicPr>
            <a:picLocks noGrp="1" noChangeAspect="1"/>
          </p:cNvPicPr>
          <p:nvPr>
            <p:ph sz="quarter" idx="14"/>
          </p:nvPr>
        </p:nvPicPr>
        <p:blipFill>
          <a:blip r:embed="rId4" cstate="print">
            <a:extLst>
              <a:ext uri="{28A0092B-C50C-407E-A947-70E740481C1C}">
                <a14:useLocalDpi xmlns:a14="http://schemas.microsoft.com/office/drawing/2010/main" val="0"/>
              </a:ext>
            </a:extLst>
          </a:blip>
          <a:stretch>
            <a:fillRect/>
          </a:stretch>
        </p:blipFill>
        <p:spPr>
          <a:xfrm>
            <a:off x="4939085" y="1593894"/>
            <a:ext cx="3733800" cy="3259539"/>
          </a:xfrm>
        </p:spPr>
      </p:pic>
    </p:spTree>
    <p:extLst>
      <p:ext uri="{BB962C8B-B14F-4D97-AF65-F5344CB8AC3E}">
        <p14:creationId xmlns:p14="http://schemas.microsoft.com/office/powerpoint/2010/main" val="4084451163"/>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noChangeArrowheads="1"/>
          </p:cNvPicPr>
          <p:nvPr/>
        </p:nvPicPr>
        <p:blipFill>
          <a:blip r:embed="rId3" cstate="print"/>
          <a:srcRect/>
          <a:stretch>
            <a:fillRect/>
          </a:stretch>
        </p:blipFill>
        <p:spPr bwMode="auto">
          <a:xfrm>
            <a:off x="304800" y="4227858"/>
            <a:ext cx="2412695" cy="1474931"/>
          </a:xfrm>
          <a:prstGeom prst="rect">
            <a:avLst/>
          </a:prstGeom>
          <a:noFill/>
          <a:ln w="9525">
            <a:noFill/>
            <a:miter lim="800000"/>
            <a:headEnd/>
            <a:tailEnd/>
          </a:ln>
        </p:spPr>
      </p:pic>
      <p:pic>
        <p:nvPicPr>
          <p:cNvPr id="11" name="Picture 7"/>
          <p:cNvPicPr>
            <a:picLocks noChangeAspect="1" noChangeArrowheads="1"/>
          </p:cNvPicPr>
          <p:nvPr/>
        </p:nvPicPr>
        <p:blipFill>
          <a:blip r:embed="rId4" cstate="print"/>
          <a:srcRect/>
          <a:stretch>
            <a:fillRect/>
          </a:stretch>
        </p:blipFill>
        <p:spPr bwMode="auto">
          <a:xfrm>
            <a:off x="76200" y="1121064"/>
            <a:ext cx="8991600" cy="144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4"/>
          <p:cNvPicPr>
            <a:picLocks noChangeAspect="1" noChangeArrowheads="1"/>
          </p:cNvPicPr>
          <p:nvPr/>
        </p:nvPicPr>
        <p:blipFill>
          <a:blip r:embed="rId5" cstate="print"/>
          <a:srcRect/>
          <a:stretch>
            <a:fillRect/>
          </a:stretch>
        </p:blipFill>
        <p:spPr bwMode="auto">
          <a:xfrm>
            <a:off x="304800" y="2874814"/>
            <a:ext cx="2438198" cy="1002784"/>
          </a:xfrm>
          <a:prstGeom prst="rect">
            <a:avLst/>
          </a:prstGeom>
          <a:noFill/>
          <a:ln w="9525">
            <a:noFill/>
            <a:miter lim="800000"/>
            <a:headEnd/>
            <a:tailEnd/>
          </a:ln>
        </p:spPr>
      </p:pic>
      <p:sp>
        <p:nvSpPr>
          <p:cNvPr id="17" name="TextBox 16"/>
          <p:cNvSpPr txBox="1"/>
          <p:nvPr/>
        </p:nvSpPr>
        <p:spPr>
          <a:xfrm>
            <a:off x="3295650" y="4572000"/>
            <a:ext cx="2895601" cy="1200329"/>
          </a:xfrm>
          <a:prstGeom prst="rect">
            <a:avLst/>
          </a:prstGeom>
          <a:noFill/>
        </p:spPr>
        <p:txBody>
          <a:bodyPr wrap="square" rtlCol="0">
            <a:spAutoFit/>
          </a:bodyPr>
          <a:lstStyle/>
          <a:p>
            <a:pPr algn="ctr"/>
            <a:r>
              <a:rPr lang="en-US" sz="4000" b="1" dirty="0" smtClean="0">
                <a:solidFill>
                  <a:srgbClr val="FFFF00"/>
                </a:solidFill>
                <a:effectLst>
                  <a:outerShdw blurRad="38100" dist="38100" dir="2700000" algn="tl">
                    <a:srgbClr val="000000">
                      <a:alpha val="43137"/>
                    </a:srgbClr>
                  </a:outerShdw>
                </a:effectLst>
              </a:rPr>
              <a:t>GT</a:t>
            </a:r>
            <a:r>
              <a:rPr lang="en-US" sz="3200" b="1" dirty="0" smtClean="0">
                <a:solidFill>
                  <a:srgbClr val="FFFF00"/>
                </a:solidFill>
              </a:rPr>
              <a:t> </a:t>
            </a:r>
            <a:r>
              <a:rPr lang="en-US" sz="3200" i="1" dirty="0" smtClean="0">
                <a:solidFill>
                  <a:srgbClr val="FFFF00"/>
                </a:solidFill>
              </a:rPr>
              <a:t>Services </a:t>
            </a:r>
          </a:p>
          <a:p>
            <a:pPr algn="ctr"/>
            <a:r>
              <a:rPr lang="en-US" sz="3200" i="1" dirty="0" smtClean="0">
                <a:solidFill>
                  <a:srgbClr val="FFFF00"/>
                </a:solidFill>
              </a:rPr>
              <a:t>of Morgan City</a:t>
            </a:r>
            <a:endParaRPr lang="en-US" sz="3200" i="1" dirty="0">
              <a:solidFill>
                <a:srgbClr val="FFFF00"/>
              </a:solidFill>
            </a:endParaRPr>
          </a:p>
        </p:txBody>
      </p:sp>
      <p:pic>
        <p:nvPicPr>
          <p:cNvPr id="18" name="Picture 5"/>
          <p:cNvPicPr>
            <a:picLocks noChangeAspect="1" noChangeArrowheads="1"/>
          </p:cNvPicPr>
          <p:nvPr/>
        </p:nvPicPr>
        <p:blipFill>
          <a:blip r:embed="rId6" cstate="print"/>
          <a:srcRect/>
          <a:stretch>
            <a:fillRect/>
          </a:stretch>
        </p:blipFill>
        <p:spPr bwMode="auto">
          <a:xfrm>
            <a:off x="2279073" y="1398232"/>
            <a:ext cx="6096000" cy="89346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27" name="Picture 3"/>
          <p:cNvPicPr>
            <a:picLocks noChangeAspect="1" noChangeArrowheads="1"/>
          </p:cNvPicPr>
          <p:nvPr/>
        </p:nvPicPr>
        <p:blipFill>
          <a:blip r:embed="rId7" cstate="print"/>
          <a:srcRect/>
          <a:stretch>
            <a:fillRect/>
          </a:stretch>
        </p:blipFill>
        <p:spPr bwMode="auto">
          <a:xfrm>
            <a:off x="6816704" y="5006952"/>
            <a:ext cx="1932008" cy="667262"/>
          </a:xfrm>
          <a:prstGeom prst="rect">
            <a:avLst/>
          </a:prstGeom>
          <a:noFill/>
          <a:ln w="9525">
            <a:noFill/>
            <a:miter lim="800000"/>
            <a:headEnd/>
            <a:tailEnd/>
          </a:ln>
        </p:spPr>
      </p:pic>
      <p:sp>
        <p:nvSpPr>
          <p:cNvPr id="3" name="Title 2"/>
          <p:cNvSpPr>
            <a:spLocks noGrp="1"/>
          </p:cNvSpPr>
          <p:nvPr>
            <p:ph type="title"/>
          </p:nvPr>
        </p:nvSpPr>
        <p:spPr>
          <a:xfrm>
            <a:off x="342900" y="250171"/>
            <a:ext cx="5486401" cy="600802"/>
          </a:xfrm>
        </p:spPr>
        <p:txBody>
          <a:bodyPr/>
          <a:lstStyle/>
          <a:p>
            <a:r>
              <a:rPr lang="en-US" b="1" dirty="0" smtClean="0">
                <a:effectLst>
                  <a:outerShdw blurRad="38100" dist="38100" dir="2700000" algn="tl">
                    <a:srgbClr val="000000">
                      <a:alpha val="43137"/>
                    </a:srgbClr>
                  </a:outerShdw>
                </a:effectLst>
              </a:rPr>
              <a:t>LED TEST PROGRAM PARTNERS </a:t>
            </a:r>
            <a:endParaRPr lang="en-US" b="1"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29400" y="2867727"/>
            <a:ext cx="2119312" cy="1970498"/>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48399" y="34344"/>
            <a:ext cx="2819401" cy="1032456"/>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15393" y="2862558"/>
            <a:ext cx="2975858" cy="1676400"/>
          </a:xfrm>
          <a:prstGeom prst="rect">
            <a:avLst/>
          </a:prstGeom>
        </p:spPr>
      </p:pic>
    </p:spTree>
    <p:extLst>
      <p:ext uri="{BB962C8B-B14F-4D97-AF65-F5344CB8AC3E}">
        <p14:creationId xmlns:p14="http://schemas.microsoft.com/office/powerpoint/2010/main" val="3018648450"/>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76200" y="76200"/>
            <a:ext cx="8991600" cy="6705600"/>
          </a:xfrm>
        </p:spPr>
      </p:pic>
      <p:sp>
        <p:nvSpPr>
          <p:cNvPr id="3" name="TextBox 2"/>
          <p:cNvSpPr txBox="1"/>
          <p:nvPr/>
        </p:nvSpPr>
        <p:spPr>
          <a:xfrm>
            <a:off x="304800" y="1752600"/>
            <a:ext cx="8534400" cy="400110"/>
          </a:xfrm>
          <a:prstGeom prst="rect">
            <a:avLst/>
          </a:prstGeom>
          <a:solidFill>
            <a:schemeClr val="bg1"/>
          </a:solidFill>
        </p:spPr>
        <p:txBody>
          <a:bodyPr wrap="square" rtlCol="0">
            <a:spAutoFit/>
          </a:bodyPr>
          <a:lstStyle/>
          <a:p>
            <a:pPr algn="ctr"/>
            <a:r>
              <a:rPr lang="en-US" sz="2000" b="1" i="1" dirty="0" smtClean="0"/>
              <a:t>Illuminating Engineering Society of North America – Airport Lighting Committee</a:t>
            </a:r>
            <a:endParaRPr lang="en-US" sz="2000" b="1" i="1" dirty="0"/>
          </a:p>
        </p:txBody>
      </p:sp>
    </p:spTree>
    <p:extLst>
      <p:ext uri="{BB962C8B-B14F-4D97-AF65-F5344CB8AC3E}">
        <p14:creationId xmlns:p14="http://schemas.microsoft.com/office/powerpoint/2010/main" val="1230831868"/>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924800" cy="685800"/>
          </a:xfrm>
        </p:spPr>
        <p:txBody>
          <a:bodyPr/>
          <a:lstStyle/>
          <a:p>
            <a:pPr algn="ctr"/>
            <a:r>
              <a:rPr lang="en-US" sz="4000" b="1" u="sng" dirty="0" smtClean="0">
                <a:effectLst>
                  <a:outerShdw blurRad="38100" dist="38100" dir="2700000" algn="tl">
                    <a:srgbClr val="000000">
                      <a:alpha val="43137"/>
                    </a:srgbClr>
                  </a:outerShdw>
                </a:effectLst>
              </a:rPr>
              <a:t>QUESTIONS</a:t>
            </a:r>
            <a:r>
              <a:rPr lang="en-US" sz="4000" b="1" dirty="0" smtClean="0">
                <a:effectLst>
                  <a:outerShdw blurRad="38100" dist="38100" dir="2700000" algn="tl">
                    <a:srgbClr val="000000">
                      <a:alpha val="43137"/>
                    </a:srgbClr>
                  </a:outerShdw>
                </a:effectLst>
              </a:rPr>
              <a:t> ?</a:t>
            </a:r>
            <a:endParaRPr lang="en-US" sz="4000" b="1" dirty="0">
              <a:effectLst>
                <a:outerShdw blurRad="38100" dist="38100" dir="2700000" algn="tl">
                  <a:srgbClr val="000000">
                    <a:alpha val="43137"/>
                  </a:srgbClr>
                </a:outerShdw>
              </a:effectLst>
            </a:endParaRPr>
          </a:p>
        </p:txBody>
      </p:sp>
      <p:sp>
        <p:nvSpPr>
          <p:cNvPr id="3" name="Content Placeholder 2"/>
          <p:cNvSpPr>
            <a:spLocks noGrp="1"/>
          </p:cNvSpPr>
          <p:nvPr>
            <p:ph sz="quarter" idx="13"/>
          </p:nvPr>
        </p:nvSpPr>
        <p:spPr>
          <a:xfrm>
            <a:off x="609600" y="1528465"/>
            <a:ext cx="7924800" cy="4186535"/>
          </a:xfrm>
        </p:spPr>
        <p:txBody>
          <a:bodyPr>
            <a:normAutofit fontScale="92500" lnSpcReduction="10000"/>
          </a:bodyPr>
          <a:lstStyle/>
          <a:p>
            <a:pPr marL="0" indent="0">
              <a:buNone/>
            </a:pPr>
            <a:r>
              <a:rPr lang="en-US" sz="2600" b="1" dirty="0" smtClean="0">
                <a:effectLst>
                  <a:outerShdw blurRad="38100" dist="38100" dir="2700000" algn="tl">
                    <a:srgbClr val="000000">
                      <a:alpha val="43137"/>
                    </a:srgbClr>
                  </a:outerShdw>
                </a:effectLst>
              </a:rPr>
              <a:t>ALLEN TAYLOR, AIRWAY SYSTEMS MANAGER</a:t>
            </a:r>
          </a:p>
          <a:p>
            <a:pPr marL="0" indent="0">
              <a:buNone/>
            </a:pPr>
            <a:r>
              <a:rPr lang="en-US" sz="2600" b="1" dirty="0" smtClean="0">
                <a:effectLst>
                  <a:outerShdw blurRad="38100" dist="38100" dir="2700000" algn="tl">
                    <a:srgbClr val="000000">
                      <a:alpha val="43137"/>
                    </a:srgbClr>
                  </a:outerShdw>
                </a:effectLst>
              </a:rPr>
              <a:t>LOUISIANA DEPARTMENT OF TRANSPORTATION and DEVELOPMENT - AVIATION DIVISION</a:t>
            </a:r>
          </a:p>
          <a:p>
            <a:pPr marL="0" indent="0">
              <a:buNone/>
            </a:pPr>
            <a:r>
              <a:rPr lang="en-US" sz="2600" b="1" dirty="0" smtClean="0">
                <a:effectLst>
                  <a:outerShdw blurRad="38100" dist="38100" dir="2700000" algn="tl">
                    <a:srgbClr val="000000">
                      <a:alpha val="43137"/>
                    </a:srgbClr>
                  </a:outerShdw>
                </a:effectLst>
              </a:rPr>
              <a:t>P.O. Box 94245</a:t>
            </a:r>
          </a:p>
          <a:p>
            <a:pPr marL="0" indent="0">
              <a:buNone/>
            </a:pPr>
            <a:r>
              <a:rPr lang="en-US" sz="2600" b="1" dirty="0" smtClean="0">
                <a:effectLst>
                  <a:outerShdw blurRad="38100" dist="38100" dir="2700000" algn="tl">
                    <a:srgbClr val="000000">
                      <a:alpha val="43137"/>
                    </a:srgbClr>
                  </a:outerShdw>
                </a:effectLst>
              </a:rPr>
              <a:t>BATON ROUGE, LOUISIANA 70804-9245</a:t>
            </a:r>
          </a:p>
          <a:p>
            <a:pPr marL="0" indent="0">
              <a:buNone/>
            </a:pPr>
            <a:r>
              <a:rPr lang="en-US" sz="2600" b="1" dirty="0" smtClean="0">
                <a:effectLst>
                  <a:outerShdw blurRad="38100" dist="38100" dir="2700000" algn="tl">
                    <a:srgbClr val="000000">
                      <a:alpha val="43137"/>
                    </a:srgbClr>
                  </a:outerShdw>
                </a:effectLst>
              </a:rPr>
              <a:t>EMAIL: allen.taylor@la.gov</a:t>
            </a:r>
          </a:p>
          <a:p>
            <a:pPr marL="0" indent="0">
              <a:buNone/>
            </a:pPr>
            <a:r>
              <a:rPr lang="en-US" sz="2600" b="1" dirty="0" smtClean="0">
                <a:effectLst>
                  <a:outerShdw blurRad="38100" dist="38100" dir="2700000" algn="tl">
                    <a:srgbClr val="000000">
                      <a:alpha val="43137"/>
                    </a:srgbClr>
                  </a:outerShdw>
                </a:effectLst>
              </a:rPr>
              <a:t>Main:	(225) 379-3050</a:t>
            </a:r>
          </a:p>
          <a:p>
            <a:pPr marL="0" indent="0">
              <a:buNone/>
            </a:pPr>
            <a:r>
              <a:rPr lang="en-US" sz="2600" b="1" dirty="0" smtClean="0">
                <a:effectLst>
                  <a:outerShdw blurRad="38100" dist="38100" dir="2700000" algn="tl">
                    <a:srgbClr val="000000">
                      <a:alpha val="43137"/>
                    </a:srgbClr>
                  </a:outerShdw>
                </a:effectLst>
              </a:rPr>
              <a:t>Office:	(225) 379-3042</a:t>
            </a:r>
          </a:p>
          <a:p>
            <a:pPr marL="0" indent="0">
              <a:buNone/>
            </a:pPr>
            <a:r>
              <a:rPr lang="en-US" sz="2600" b="1" dirty="0" smtClean="0">
                <a:effectLst>
                  <a:outerShdw blurRad="38100" dist="38100" dir="2700000" algn="tl">
                    <a:srgbClr val="000000">
                      <a:alpha val="43137"/>
                    </a:srgbClr>
                  </a:outerShdw>
                </a:effectLst>
              </a:rPr>
              <a:t>Fax:	(225) 379-3072</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8167" y="4267199"/>
            <a:ext cx="3238133" cy="118579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2986340"/>
            <a:ext cx="2247900" cy="1266317"/>
          </a:xfrm>
          <a:prstGeom prst="rect">
            <a:avLst/>
          </a:prstGeom>
        </p:spPr>
      </p:pic>
      <p:sp>
        <p:nvSpPr>
          <p:cNvPr id="6" name="Rectangle 5"/>
          <p:cNvSpPr/>
          <p:nvPr/>
        </p:nvSpPr>
        <p:spPr>
          <a:xfrm>
            <a:off x="674370" y="1066799"/>
            <a:ext cx="7543800" cy="461665"/>
          </a:xfrm>
          <a:prstGeom prst="rect">
            <a:avLst/>
          </a:prstGeom>
        </p:spPr>
        <p:txBody>
          <a:bodyPr wrap="square">
            <a:spAutoFit/>
          </a:bodyPr>
          <a:lstStyle/>
          <a:p>
            <a:pPr algn="ctr"/>
            <a:r>
              <a:rPr lang="en-US" sz="2400" b="1" u="sng" dirty="0">
                <a:effectLst>
                  <a:outerShdw blurRad="38100" dist="38100" dir="2700000" algn="tl">
                    <a:srgbClr val="000000">
                      <a:alpha val="43137"/>
                    </a:srgbClr>
                  </a:outerShdw>
                </a:effectLst>
              </a:rPr>
              <a:t>CONTACT FOR </a:t>
            </a:r>
            <a:r>
              <a:rPr lang="en-US" sz="2400" b="1" u="sng" dirty="0" smtClean="0">
                <a:effectLst>
                  <a:outerShdw blurRad="38100" dist="38100" dir="2700000" algn="tl">
                    <a:srgbClr val="000000">
                      <a:alpha val="43137"/>
                    </a:srgbClr>
                  </a:outerShdw>
                </a:effectLst>
              </a:rPr>
              <a:t>FURTHER INFORMATION &amp; UPDATES</a:t>
            </a:r>
            <a:endParaRPr lang="en-US" sz="2400" dirty="0"/>
          </a:p>
        </p:txBody>
      </p:sp>
      <p:sp>
        <p:nvSpPr>
          <p:cNvPr id="7" name="TextBox 6"/>
          <p:cNvSpPr txBox="1"/>
          <p:nvPr/>
        </p:nvSpPr>
        <p:spPr>
          <a:xfrm>
            <a:off x="674370" y="6033609"/>
            <a:ext cx="7821930" cy="461665"/>
          </a:xfrm>
          <a:prstGeom prst="rect">
            <a:avLst/>
          </a:prstGeom>
          <a:noFill/>
        </p:spPr>
        <p:txBody>
          <a:bodyPr wrap="square" rtlCol="0">
            <a:spAutoFit/>
          </a:bodyPr>
          <a:lstStyle/>
          <a:p>
            <a:pPr algn="ctr"/>
            <a:r>
              <a:rPr lang="en-US" sz="2400" b="1" dirty="0" smtClean="0">
                <a:effectLst>
                  <a:outerShdw blurRad="38100" dist="38100" dir="2700000" algn="tl">
                    <a:srgbClr val="000000">
                      <a:alpha val="43137"/>
                    </a:srgbClr>
                  </a:outerShdw>
                </a:effectLst>
              </a:rPr>
              <a:t>www.dotd.la.gov/intermodal/aviation</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94817031"/>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572000" y="1295400"/>
            <a:ext cx="3886200" cy="4495800"/>
          </a:xfrm>
        </p:spPr>
      </p:pic>
      <p:pic>
        <p:nvPicPr>
          <p:cNvPr id="8" name="Content Placeholder 7"/>
          <p:cNvPicPr>
            <a:picLocks noGrp="1" noChangeAspect="1"/>
          </p:cNvPicPr>
          <p:nvPr>
            <p:ph sz="quarter" idx="13"/>
          </p:nvPr>
        </p:nvPicPr>
        <p:blipFill>
          <a:blip r:embed="rId4" cstate="print">
            <a:extLst>
              <a:ext uri="{28A0092B-C50C-407E-A947-70E740481C1C}">
                <a14:useLocalDpi xmlns:a14="http://schemas.microsoft.com/office/drawing/2010/main" val="0"/>
              </a:ext>
            </a:extLst>
          </a:blip>
          <a:stretch>
            <a:fillRect/>
          </a:stretch>
        </p:blipFill>
        <p:spPr>
          <a:xfrm>
            <a:off x="609600" y="1295400"/>
            <a:ext cx="3733800" cy="4495800"/>
          </a:xfrm>
        </p:spPr>
      </p:pic>
      <p:sp>
        <p:nvSpPr>
          <p:cNvPr id="7" name="Title 1"/>
          <p:cNvSpPr>
            <a:spLocks noGrp="1"/>
          </p:cNvSpPr>
          <p:nvPr>
            <p:ph type="title"/>
          </p:nvPr>
        </p:nvSpPr>
        <p:spPr>
          <a:xfrm>
            <a:off x="609600" y="274638"/>
            <a:ext cx="7924800" cy="715962"/>
          </a:xfrm>
        </p:spPr>
        <p:txBody>
          <a:bodyPr>
            <a:normAutofit/>
          </a:bodyPr>
          <a:lstStyle/>
          <a:p>
            <a:pPr algn="ctr"/>
            <a:r>
              <a:rPr lang="en-US" b="1" u="sng" dirty="0" smtClean="0">
                <a:effectLst>
                  <a:outerShdw blurRad="38100" dist="38100" dir="2700000" algn="tl">
                    <a:srgbClr val="000000">
                      <a:alpha val="43137"/>
                    </a:srgbClr>
                  </a:outerShdw>
                </a:effectLst>
              </a:rPr>
              <a:t>The Beginning – Low Profile RUNWAY EDGE</a:t>
            </a:r>
            <a:endParaRPr lang="en-US" b="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45780010"/>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381001" y="1"/>
            <a:ext cx="8382000" cy="933254"/>
          </a:xfrm>
        </p:spPr>
        <p:txBody>
          <a:bodyPr anchor="ctr" anchorCtr="0">
            <a:normAutofit/>
          </a:bodyPr>
          <a:lstStyle/>
          <a:p>
            <a:pPr algn="ctr"/>
            <a:r>
              <a:rPr lang="en-US" b="1" u="sng" dirty="0" smtClean="0">
                <a:effectLst>
                  <a:outerShdw blurRad="38100" dist="38100" dir="2700000" algn="tl">
                    <a:srgbClr val="000000">
                      <a:alpha val="43137"/>
                    </a:srgbClr>
                  </a:outerShdw>
                </a:effectLst>
              </a:rPr>
              <a:t>Low Profile Runway – (TAXIWAY) LED Fixtures</a:t>
            </a:r>
          </a:p>
        </p:txBody>
      </p:sp>
      <p:pic>
        <p:nvPicPr>
          <p:cNvPr id="2" name="Picture 2"/>
          <p:cNvPicPr>
            <a:picLocks noChangeAspect="1" noChangeArrowheads="1"/>
          </p:cNvPicPr>
          <p:nvPr/>
        </p:nvPicPr>
        <p:blipFill>
          <a:blip r:embed="rId3" cstate="print"/>
          <a:srcRect/>
          <a:stretch>
            <a:fillRect/>
          </a:stretch>
        </p:blipFill>
        <p:spPr bwMode="auto">
          <a:xfrm>
            <a:off x="4356652" y="3352800"/>
            <a:ext cx="4307213" cy="2399678"/>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457200" y="976813"/>
            <a:ext cx="4581525" cy="2247900"/>
          </a:xfrm>
          <a:prstGeom prst="rect">
            <a:avLst/>
          </a:prstGeom>
          <a:noFill/>
          <a:ln w="9525">
            <a:noFill/>
            <a:miter lim="800000"/>
            <a:headEnd/>
            <a:tailEnd/>
          </a:ln>
        </p:spPr>
      </p:pic>
      <p:pic>
        <p:nvPicPr>
          <p:cNvPr id="3" name="Picture 2"/>
          <p:cNvPicPr>
            <a:picLocks noChangeAspect="1" noChangeArrowheads="1"/>
          </p:cNvPicPr>
          <p:nvPr/>
        </p:nvPicPr>
        <p:blipFill>
          <a:blip r:embed="rId5" cstate="print"/>
          <a:srcRect/>
          <a:stretch>
            <a:fillRect/>
          </a:stretch>
        </p:blipFill>
        <p:spPr bwMode="auto">
          <a:xfrm>
            <a:off x="480391" y="3355615"/>
            <a:ext cx="3750317" cy="2396863"/>
          </a:xfrm>
          <a:prstGeom prst="rect">
            <a:avLst/>
          </a:prstGeom>
          <a:noFill/>
          <a:ln w="9525">
            <a:noFill/>
            <a:miter lim="800000"/>
            <a:headEnd/>
            <a:tailEnd/>
          </a:ln>
        </p:spPr>
      </p:pic>
    </p:spTree>
    <p:extLst>
      <p:ext uri="{BB962C8B-B14F-4D97-AF65-F5344CB8AC3E}">
        <p14:creationId xmlns:p14="http://schemas.microsoft.com/office/powerpoint/2010/main" val="1675171975"/>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1000" y="1600200"/>
            <a:ext cx="4114800" cy="4114799"/>
          </a:xfrm>
        </p:spPr>
      </p:pic>
      <p:pic>
        <p:nvPicPr>
          <p:cNvPr id="2" name="Content Placeholder 1"/>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4800600" y="1600200"/>
            <a:ext cx="3962400" cy="4114800"/>
          </a:xfrm>
        </p:spPr>
      </p:pic>
      <p:sp>
        <p:nvSpPr>
          <p:cNvPr id="5" name="Title 1"/>
          <p:cNvSpPr>
            <a:spLocks noGrp="1"/>
          </p:cNvSpPr>
          <p:nvPr>
            <p:ph type="title"/>
          </p:nvPr>
        </p:nvSpPr>
        <p:spPr/>
        <p:txBody>
          <a:bodyPr>
            <a:normAutofit/>
          </a:bodyPr>
          <a:lstStyle/>
          <a:p>
            <a:r>
              <a:rPr lang="en-US" sz="2400" b="1" u="sng" dirty="0" smtClean="0">
                <a:effectLst>
                  <a:outerShdw blurRad="38100" dist="38100" dir="2700000" algn="tl">
                    <a:srgbClr val="000000">
                      <a:alpha val="43137"/>
                    </a:srgbClr>
                  </a:outerShdw>
                </a:effectLst>
              </a:rPr>
              <a:t>LED PWM RUNWAY EDGE &amp; THRESHOLD Fixtures  AT HZR </a:t>
            </a:r>
            <a:endParaRPr lang="en-US" sz="2400" b="1" u="sng" dirty="0">
              <a:effectLst>
                <a:outerShdw blurRad="38100" dist="38100" dir="2700000" algn="tl">
                  <a:srgbClr val="000000">
                    <a:alpha val="43137"/>
                  </a:srgbClr>
                </a:outerShdw>
              </a:effectLst>
            </a:endParaRPr>
          </a:p>
        </p:txBody>
      </p:sp>
      <p:sp>
        <p:nvSpPr>
          <p:cNvPr id="7" name="TextBox 6"/>
          <p:cNvSpPr txBox="1"/>
          <p:nvPr/>
        </p:nvSpPr>
        <p:spPr>
          <a:xfrm>
            <a:off x="1981200" y="6066182"/>
            <a:ext cx="915635"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L-861 </a:t>
            </a:r>
            <a:endParaRPr lang="en-US" sz="2400" b="1" dirty="0">
              <a:effectLst>
                <a:outerShdw blurRad="38100" dist="38100" dir="2700000" algn="tl">
                  <a:srgbClr val="000000">
                    <a:alpha val="43137"/>
                  </a:srgbClr>
                </a:outerShdw>
              </a:effectLst>
            </a:endParaRPr>
          </a:p>
        </p:txBody>
      </p:sp>
      <p:sp>
        <p:nvSpPr>
          <p:cNvPr id="8" name="TextBox 7"/>
          <p:cNvSpPr txBox="1"/>
          <p:nvPr/>
        </p:nvSpPr>
        <p:spPr>
          <a:xfrm>
            <a:off x="6324600" y="6066182"/>
            <a:ext cx="1083951"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L-861E </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3086885"/>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33400"/>
          </a:xfrm>
        </p:spPr>
        <p:txBody>
          <a:bodyPr>
            <a:normAutofit fontScale="90000"/>
          </a:bodyPr>
          <a:lstStyle/>
          <a:p>
            <a:pPr algn="ctr"/>
            <a:r>
              <a:rPr lang="en-US" b="1" u="sng" dirty="0" smtClean="0">
                <a:effectLst>
                  <a:outerShdw blurRad="38100" dist="38100" dir="2700000" algn="tl">
                    <a:srgbClr val="000000">
                      <a:alpha val="43137"/>
                    </a:srgbClr>
                  </a:outerShdw>
                </a:effectLst>
              </a:rPr>
              <a:t>PWM LED &amp; 6.6 Quartz Thld Fixtures - INITIAL</a:t>
            </a:r>
            <a:endParaRPr lang="en-US" b="1" u="sng" dirty="0">
              <a:effectLst>
                <a:outerShdw blurRad="38100" dist="38100" dir="2700000" algn="tl">
                  <a:srgbClr val="000000">
                    <a:alpha val="43137"/>
                  </a:srgbClr>
                </a:outerShdw>
              </a:effectLst>
            </a:endParaRPr>
          </a:p>
        </p:txBody>
      </p:sp>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533402" y="1066800"/>
            <a:ext cx="8077199" cy="5334000"/>
          </a:xfrm>
        </p:spPr>
      </p:pic>
    </p:spTree>
    <p:extLst>
      <p:ext uri="{BB962C8B-B14F-4D97-AF65-F5344CB8AC3E}">
        <p14:creationId xmlns:p14="http://schemas.microsoft.com/office/powerpoint/2010/main" val="1159180984"/>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7467600" cy="715962"/>
          </a:xfrm>
        </p:spPr>
        <p:txBody>
          <a:bodyPr/>
          <a:lstStyle/>
          <a:p>
            <a:pPr algn="ctr"/>
            <a:r>
              <a:rPr lang="en-US" b="1" u="sng" dirty="0" smtClean="0">
                <a:effectLst>
                  <a:outerShdw blurRad="38100" dist="38100" dir="2700000" algn="tl">
                    <a:srgbClr val="000000">
                      <a:alpha val="43137"/>
                    </a:srgbClr>
                  </a:outerShdw>
                </a:effectLst>
              </a:rPr>
              <a:t>LED &amp; QUARTZ THLD FIXTURES – LATEST</a:t>
            </a:r>
            <a:endParaRPr lang="en-US" b="1" u="sng" dirty="0">
              <a:effectLst>
                <a:outerShdw blurRad="38100" dist="38100" dir="2700000" algn="tl">
                  <a:srgbClr val="000000">
                    <a:alpha val="43137"/>
                  </a:srgbClr>
                </a:outerShdw>
              </a:effectLst>
            </a:endParaRPr>
          </a:p>
        </p:txBody>
      </p:sp>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62000" y="1219200"/>
            <a:ext cx="7467600" cy="4495800"/>
          </a:xfrm>
        </p:spPr>
      </p:pic>
    </p:spTree>
    <p:extLst>
      <p:ext uri="{BB962C8B-B14F-4D97-AF65-F5344CB8AC3E}">
        <p14:creationId xmlns:p14="http://schemas.microsoft.com/office/powerpoint/2010/main" val="373538247"/>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772400" cy="639762"/>
          </a:xfrm>
        </p:spPr>
        <p:txBody>
          <a:bodyPr>
            <a:normAutofit/>
          </a:bodyPr>
          <a:lstStyle/>
          <a:p>
            <a:pPr algn="ctr"/>
            <a:r>
              <a:rPr lang="en-US" b="1" u="sng" dirty="0" smtClean="0">
                <a:effectLst>
                  <a:outerShdw blurRad="38100" dist="38100" dir="2700000" algn="tl">
                    <a:srgbClr val="000000">
                      <a:alpha val="43137"/>
                    </a:srgbClr>
                  </a:outerShdw>
                </a:effectLst>
              </a:rPr>
              <a:t>Runway Edge Fixture (typical)</a:t>
            </a:r>
            <a:endParaRPr lang="en-US" b="1" u="sng" dirty="0">
              <a:effectLst>
                <a:outerShdw blurRad="38100" dist="38100" dir="2700000" algn="tl">
                  <a:srgbClr val="000000">
                    <a:alpha val="43137"/>
                  </a:srgbClr>
                </a:outerShdw>
              </a:effectLst>
            </a:endParaRPr>
          </a:p>
        </p:txBody>
      </p:sp>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685802" y="1066800"/>
            <a:ext cx="7772399" cy="5410200"/>
          </a:xfrm>
        </p:spPr>
      </p:pic>
    </p:spTree>
    <p:extLst>
      <p:ext uri="{BB962C8B-B14F-4D97-AF65-F5344CB8AC3E}">
        <p14:creationId xmlns:p14="http://schemas.microsoft.com/office/powerpoint/2010/main" val="4019497997"/>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087ED75C583C4FA8539EB647929494" ma:contentTypeVersion="0" ma:contentTypeDescription="Create a new document." ma:contentTypeScope="" ma:versionID="e01234a3606b89f87844af049ef75239">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9EAABE-692D-4E6A-8CFC-8220C98788E3}"/>
</file>

<file path=customXml/itemProps2.xml><?xml version="1.0" encoding="utf-8"?>
<ds:datastoreItem xmlns:ds="http://schemas.openxmlformats.org/officeDocument/2006/customXml" ds:itemID="{50405FD3-78D8-4CE4-A72D-C41594FEC291}"/>
</file>

<file path=customXml/itemProps3.xml><?xml version="1.0" encoding="utf-8"?>
<ds:datastoreItem xmlns:ds="http://schemas.openxmlformats.org/officeDocument/2006/customXml" ds:itemID="{EEA4365F-AD43-40FC-B876-C3B423F90CE2}"/>
</file>

<file path=docProps/app.xml><?xml version="1.0" encoding="utf-8"?>
<Properties xmlns="http://schemas.openxmlformats.org/officeDocument/2006/extended-properties" xmlns:vt="http://schemas.openxmlformats.org/officeDocument/2006/docPropsVTypes">
  <Template>Horizon</Template>
  <TotalTime>5500</TotalTime>
  <Words>4712</Words>
  <Application>Microsoft Office PowerPoint</Application>
  <PresentationFormat>On-screen Show (4:3)</PresentationFormat>
  <Paragraphs>317</Paragraphs>
  <Slides>37</Slides>
  <Notes>36</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Arial Narrow</vt:lpstr>
      <vt:lpstr>Calibri</vt:lpstr>
      <vt:lpstr>Times New Roman</vt:lpstr>
      <vt:lpstr>Horizon</vt:lpstr>
      <vt:lpstr>False River Regional – HZR “Real World” LED Lighting Tests PROGRAM OVERVIEW SOLAR Retro-Reflector Markers RWY &amp; Solar TWY – PWM &amp; 6.6 / 6.6 </vt:lpstr>
      <vt:lpstr>PowerPoint Presentation</vt:lpstr>
      <vt:lpstr>LONG TERM TESTING GOALS</vt:lpstr>
      <vt:lpstr>The Beginning – Low Profile RUNWAY EDGE</vt:lpstr>
      <vt:lpstr>Low Profile Runway – (TAXIWAY) LED Fixtures</vt:lpstr>
      <vt:lpstr>LED PWM RUNWAY EDGE &amp; THRESHOLD Fixtures  AT HZR </vt:lpstr>
      <vt:lpstr>PWM LED &amp; 6.6 Quartz Thld Fixtures - INITIAL</vt:lpstr>
      <vt:lpstr>LED &amp; QUARTZ THLD FIXTURES – LATEST</vt:lpstr>
      <vt:lpstr>Runway Edge Fixture (typical)</vt:lpstr>
      <vt:lpstr>RUNWAY Edge Fixture – Elevated Color Coded 5KV CABLE Circuit – APS (PWM)</vt:lpstr>
      <vt:lpstr>SOLAR TAXIWAY LIGHTING ENABLED BY PWM Technology </vt:lpstr>
      <vt:lpstr>PULSE WIDTH MODULATION (PWM) WAVE FORM</vt:lpstr>
      <vt:lpstr>PULSE WIDTH MODULATION (PWM) WAVE FORM</vt:lpstr>
      <vt:lpstr>1.75 KW OFF-GRID PHOTOVOLTAIC ARRAY</vt:lpstr>
      <vt:lpstr>WATER JACKETED “Cool Cell” Enclosure</vt:lpstr>
      <vt:lpstr>3 kW Inverter &amp; Charge Controller</vt:lpstr>
      <vt:lpstr>INITIAL l-852t led TAXIWAY fixture TEST - PWM </vt:lpstr>
      <vt:lpstr>LIGHTING VAULT EQUIPMENT UPGRADE TWY &amp; RWY CIRCUIT 1 &amp; 2 EDGE LIGHTING – APS SIGNS - PAPI – REIL - ODAL - Legacy Rwy–6.6A CCR </vt:lpstr>
      <vt:lpstr>EVOLUTION OF PWM LED TAXIWAY Edge Fixtures  AT HZR </vt:lpstr>
      <vt:lpstr>HZR ENERGY REDUCTION COMPONENTS</vt:lpstr>
      <vt:lpstr>Energy Reduction - KWH USAGE FEBRUary 2009 thru AUGUST 2014</vt:lpstr>
      <vt:lpstr>WHICH SYSTEM TO USE LONG TERM ?</vt:lpstr>
      <vt:lpstr>“ITEMS UNDER TEST or READY TO TEST”  </vt:lpstr>
      <vt:lpstr>Think – What If – WE Can ? “Improve FIXTURE Replacement Economics”</vt:lpstr>
      <vt:lpstr>L-853 – MARKERS, RETRO-REFLECTIVE FAA GUIDANCE - 1969 to 1983</vt:lpstr>
      <vt:lpstr>PowerPoint Presentation</vt:lpstr>
      <vt:lpstr>Solar Reflector Markers – ORIGINAL HZR INSTALLATION – JULY 2012 LOAD BEARING 40,000 PSI</vt:lpstr>
      <vt:lpstr>Solar Reflector Markers – NEW HZR Installation – Sept 2013 LOAD BEARING 60,000 PSI</vt:lpstr>
      <vt:lpstr>Solar Reflector Markers</vt:lpstr>
      <vt:lpstr>Solar Reflector Markers Alternating COLORS</vt:lpstr>
      <vt:lpstr>PowerPoint Presentation</vt:lpstr>
      <vt:lpstr>PowerPoint Presentation</vt:lpstr>
      <vt:lpstr>CONCLUSIONS - TO DATE</vt:lpstr>
      <vt:lpstr>Things NOT TO DO</vt:lpstr>
      <vt:lpstr>LED TEST PROGRAM PARTNERS </vt:lpstr>
      <vt:lpstr>PowerPoint Presentation</vt:lpstr>
      <vt:lpstr>QUESTIONS ?</vt:lpstr>
    </vt:vector>
  </TitlesOfParts>
  <Company>LADOTD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D8808</dc:creator>
  <cp:lastModifiedBy>Heidi Higginbotham</cp:lastModifiedBy>
  <cp:revision>418</cp:revision>
  <cp:lastPrinted>2012-10-11T12:34:16Z</cp:lastPrinted>
  <dcterms:created xsi:type="dcterms:W3CDTF">2012-09-22T19:17:04Z</dcterms:created>
  <dcterms:modified xsi:type="dcterms:W3CDTF">2015-09-29T13:46:50Z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0x010100FC087ED75C583C4FA8539EB647929494</vt:lpwstr>
  </property>
</Properties>
</file>